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2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0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8"/>
  </p:notesMasterIdLst>
  <p:sldIdLst>
    <p:sldId id="257" r:id="rId2"/>
    <p:sldId id="285" r:id="rId3"/>
    <p:sldId id="258" r:id="rId4"/>
    <p:sldId id="288" r:id="rId5"/>
    <p:sldId id="440" r:id="rId6"/>
    <p:sldId id="444" r:id="rId7"/>
    <p:sldId id="445" r:id="rId8"/>
    <p:sldId id="528" r:id="rId9"/>
    <p:sldId id="529" r:id="rId10"/>
    <p:sldId id="530" r:id="rId11"/>
    <p:sldId id="531" r:id="rId12"/>
    <p:sldId id="532" r:id="rId13"/>
    <p:sldId id="533" r:id="rId14"/>
    <p:sldId id="534" r:id="rId15"/>
    <p:sldId id="514" r:id="rId16"/>
    <p:sldId id="540" r:id="rId17"/>
    <p:sldId id="541" r:id="rId18"/>
    <p:sldId id="286" r:id="rId19"/>
    <p:sldId id="543" r:id="rId20"/>
    <p:sldId id="535" r:id="rId21"/>
    <p:sldId id="512" r:id="rId22"/>
    <p:sldId id="542" r:id="rId23"/>
    <p:sldId id="536" r:id="rId24"/>
    <p:sldId id="537" r:id="rId25"/>
    <p:sldId id="289" r:id="rId26"/>
    <p:sldId id="290" r:id="rId27"/>
    <p:sldId id="464" r:id="rId28"/>
    <p:sldId id="465" r:id="rId29"/>
    <p:sldId id="469" r:id="rId30"/>
    <p:sldId id="467" r:id="rId31"/>
    <p:sldId id="468" r:id="rId32"/>
    <p:sldId id="472" r:id="rId33"/>
    <p:sldId id="470" r:id="rId34"/>
    <p:sldId id="281" r:id="rId35"/>
    <p:sldId id="282" r:id="rId36"/>
    <p:sldId id="294" r:id="rId37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" lastIdx="18" clrIdx="0"/>
  <p:cmAuthor id="2" name="Marzena Chyczewska (KZGW)" initials="" lastIdx="16" clrIdx="1"/>
  <p:cmAuthor id="3" name="Louis Courseau (KZGW)" initials="" lastIdx="1" clrIdx="2"/>
  <p:cmAuthor id="4" name="Damian Bojanowski (KZGW)" initials="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53" autoAdjust="0"/>
    <p:restoredTop sz="94660"/>
  </p:normalViewPr>
  <p:slideViewPr>
    <p:cSldViewPr snapToGrid="0">
      <p:cViewPr varScale="1">
        <p:scale>
          <a:sx n="78" d="100"/>
          <a:sy n="78" d="100"/>
        </p:scale>
        <p:origin x="31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lukowskak\Documents\2aPGW\Monitoring%20&#346;rodowiska\Wykresy%20PIG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lukowskak\Documents\2aPGW\Monitoring%20&#346;rodowiska\Wykresy%20PIG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&#321;&#243;d&#378;_17.05.2021\materia&#322;y\warszawa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Wykresy%20do%20prezentacji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Wykresy%20do%20prezentacji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&#321;&#243;d&#378;_17.05.2021\materia&#322;y\warszawa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&#321;&#243;d&#378;_17.05.2021\materia&#322;y\warszaw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Harmonogram!$B$31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Harmonogram!$B$36</c:f>
            </c:numRef>
          </c:val>
          <c:extLst>
            <c:ext xmlns:c16="http://schemas.microsoft.com/office/drawing/2014/chart" uri="{C3380CC4-5D6E-409C-BE32-E72D297353CC}">
              <c16:uniqueId val="{00000000-26C8-4334-BF35-071E29E29B9D}"/>
            </c:ext>
          </c:extLst>
        </c:ser>
        <c:ser>
          <c:idx val="1"/>
          <c:order val="1"/>
          <c:tx>
            <c:strRef>
              <c:f>Harmonogram!$C$31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Harmonogram!$C$36</c:f>
              <c:numCache>
                <c:formatCode>0.00%</c:formatCode>
                <c:ptCount val="1"/>
                <c:pt idx="0">
                  <c:v>6.226937269372694E-2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C8-4334-BF35-071E29E29B9D}"/>
            </c:ext>
          </c:extLst>
        </c:ser>
        <c:ser>
          <c:idx val="2"/>
          <c:order val="2"/>
          <c:tx>
            <c:strRef>
              <c:f>Harmonogram!$D$31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Harmonogram!$D$36</c:f>
              <c:numCache>
                <c:formatCode>0.00%</c:formatCode>
                <c:ptCount val="1"/>
                <c:pt idx="0">
                  <c:v>4.6125461254612545E-4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C8-4334-BF35-071E29E29B9D}"/>
            </c:ext>
          </c:extLst>
        </c:ser>
        <c:ser>
          <c:idx val="3"/>
          <c:order val="3"/>
          <c:tx>
            <c:strRef>
              <c:f>Harmonogram!$E$31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Harmonogram!$E$36</c:f>
              <c:numCache>
                <c:formatCode>0.00%</c:formatCode>
                <c:ptCount val="1"/>
                <c:pt idx="0">
                  <c:v>0.48754612546125459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C8-4334-BF35-071E29E29B9D}"/>
            </c:ext>
          </c:extLst>
        </c:ser>
        <c:ser>
          <c:idx val="4"/>
          <c:order val="4"/>
          <c:tx>
            <c:strRef>
              <c:f>Harmonogram!$F$31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Harmonogram!$F$36</c:f>
            </c:numRef>
          </c:val>
          <c:extLst>
            <c:ext xmlns:c16="http://schemas.microsoft.com/office/drawing/2014/chart" uri="{C3380CC4-5D6E-409C-BE32-E72D297353CC}">
              <c16:uniqueId val="{00000004-26C8-4334-BF35-071E29E29B9D}"/>
            </c:ext>
          </c:extLst>
        </c:ser>
        <c:ser>
          <c:idx val="5"/>
          <c:order val="5"/>
          <c:tx>
            <c:strRef>
              <c:f>Harmonogram!$G$31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Harmonogram!$G$36</c:f>
              <c:numCache>
                <c:formatCode>0.00%</c:formatCode>
                <c:ptCount val="1"/>
                <c:pt idx="0">
                  <c:v>0.24953874538745388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6C8-4334-BF35-071E29E29B9D}"/>
            </c:ext>
          </c:extLst>
        </c:ser>
        <c:ser>
          <c:idx val="6"/>
          <c:order val="6"/>
          <c:tx>
            <c:strRef>
              <c:f>Harmonogram!$H$31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Harmonogram!$H$36</c:f>
              <c:numCache>
                <c:formatCode>0.00%</c:formatCode>
                <c:ptCount val="1"/>
                <c:pt idx="0">
                  <c:v>0.20018450184501846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6C8-4334-BF35-071E29E29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ysClr val="window" lastClr="FFFFFF"/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87F-45C4-A510-8CF55FF853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87F-45C4-A510-8CF55FF853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87F-45C4-A510-8CF55FF853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87F-45C4-A510-8CF55FF8531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87F-45C4-A510-8CF55FF8531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87F-45C4-A510-8CF55FF8531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487F-45C4-A510-8CF55FF8531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487F-45C4-A510-8CF55FF8531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487F-45C4-A510-8CF55FF8531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487F-45C4-A510-8CF55FF85318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487F-45C4-A510-8CF55FF85318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487F-45C4-A510-8CF55FF85318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487F-45C4-A510-8CF55FF85318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487F-45C4-A510-8CF55FF85318}"/>
              </c:ext>
            </c:extLst>
          </c:dPt>
          <c:dLbls>
            <c:dLbl>
              <c:idx val="0"/>
              <c:layout>
                <c:manualLayout>
                  <c:x val="7.3309638960210505E-2"/>
                  <c:y val="1.40924248812498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7F-45C4-A510-8CF55FF85318}"/>
                </c:ext>
              </c:extLst>
            </c:dLbl>
            <c:dLbl>
              <c:idx val="1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7F-45C4-A510-8CF55FF85318}"/>
                </c:ext>
              </c:extLst>
            </c:dLbl>
            <c:dLbl>
              <c:idx val="2"/>
              <c:layout>
                <c:manualLayout>
                  <c:x val="1.4604255553911453E-2"/>
                  <c:y val="6.149738596333675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87F-45C4-A510-8CF55FF85318}"/>
                </c:ext>
              </c:extLst>
            </c:dLbl>
            <c:dLbl>
              <c:idx val="3"/>
              <c:layout>
                <c:manualLayout>
                  <c:x val="8.441993085801805E-3"/>
                  <c:y val="2.539030611181887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87F-45C4-A510-8CF55FF85318}"/>
                </c:ext>
              </c:extLst>
            </c:dLbl>
            <c:dLbl>
              <c:idx val="4"/>
              <c:layout>
                <c:manualLayout>
                  <c:x val="2.8396808836878493E-3"/>
                  <c:y val="-1.004437100417567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87F-45C4-A510-8CF55FF85318}"/>
                </c:ext>
              </c:extLst>
            </c:dLbl>
            <c:dLbl>
              <c:idx val="5"/>
              <c:layout>
                <c:manualLayout>
                  <c:x val="2.597239999417306E-2"/>
                  <c:y val="4.123766426457350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87F-45C4-A510-8CF55FF85318}"/>
                </c:ext>
              </c:extLst>
            </c:dLbl>
            <c:dLbl>
              <c:idx val="6"/>
              <c:layout>
                <c:manualLayout>
                  <c:x val="3.1686245313349508E-2"/>
                  <c:y val="1.10989687537277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87F-45C4-A510-8CF55FF85318}"/>
                </c:ext>
              </c:extLst>
            </c:dLbl>
            <c:dLbl>
              <c:idx val="7"/>
              <c:layout>
                <c:manualLayout>
                  <c:x val="-9.6140558370378364E-3"/>
                  <c:y val="1.79785529460814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87F-45C4-A510-8CF55FF85318}"/>
                </c:ext>
              </c:extLst>
            </c:dLbl>
            <c:dLbl>
              <c:idx val="8"/>
              <c:layout>
                <c:manualLayout>
                  <c:x val="-5.5567049761666376E-2"/>
                  <c:y val="1.5796443989685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87F-45C4-A510-8CF55FF85318}"/>
                </c:ext>
              </c:extLst>
            </c:dLbl>
            <c:dLbl>
              <c:idx val="10"/>
              <c:layout>
                <c:manualLayout>
                  <c:x val="-2.0513581689552494E-2"/>
                  <c:y val="4.3496877060157548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87F-45C4-A510-8CF55FF85318}"/>
                </c:ext>
              </c:extLst>
            </c:dLbl>
            <c:dLbl>
              <c:idx val="11"/>
              <c:layout>
                <c:manualLayout>
                  <c:x val="-1.531523999534808E-2"/>
                  <c:y val="-2.76793165509186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87F-45C4-A510-8CF55FF85318}"/>
                </c:ext>
              </c:extLst>
            </c:dLbl>
            <c:dLbl>
              <c:idx val="12"/>
              <c:layout>
                <c:manualLayout>
                  <c:x val="5.0917417679989061E-3"/>
                  <c:y val="-3.82957034033427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487F-45C4-A510-8CF55FF85318}"/>
                </c:ext>
              </c:extLst>
            </c:dLbl>
            <c:dLbl>
              <c:idx val="13"/>
              <c:layout>
                <c:manualLayout>
                  <c:x val="1.0650896659628178E-3"/>
                  <c:y val="-2.252299229453761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487F-45C4-A510-8CF55FF85318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'Jednostki_realizacja (2)'!$A$4:$A$21</c:f>
              <c:strCache>
                <c:ptCount val="14"/>
                <c:pt idx="0">
                  <c:v>PGWWP: RZGW, ZZ; WIOŚ/GIOŚ</c:v>
                </c:pt>
                <c:pt idx="1">
                  <c:v>gmina, przedsiębiorstwo wodociągowo-kanalizacyjne</c:v>
                </c:pt>
                <c:pt idx="2">
                  <c:v>gmina</c:v>
                </c:pt>
                <c:pt idx="3">
                  <c:v>Inspekcja Ochrony Środowiska</c:v>
                </c:pt>
                <c:pt idx="4">
                  <c:v>IMGW</c:v>
                </c:pt>
                <c:pt idx="5">
                  <c:v>województwo, powiat i gmina</c:v>
                </c:pt>
                <c:pt idx="6">
                  <c:v>organy właściwe w sprawach pozwoleń wodnoprawnych</c:v>
                </c:pt>
                <c:pt idx="7">
                  <c:v>PGWWP: RZGW</c:v>
                </c:pt>
                <c:pt idx="8">
                  <c:v>Minister właściwy ds. gospodarki wodnej</c:v>
                </c:pt>
                <c:pt idx="9">
                  <c:v>sprawujący zarząd i sprawujący nadzór nad obszarami chronionymi</c:v>
                </c:pt>
                <c:pt idx="10">
                  <c:v>właściciel wód obowiązany do utrzymania wód</c:v>
                </c:pt>
                <c:pt idx="11">
                  <c:v>PGWWP: ZZ; właściciel urządzenia wodnego</c:v>
                </c:pt>
                <c:pt idx="12">
                  <c:v>wojewódzki inspektor ochrony roślin i nasiennictwa</c:v>
                </c:pt>
                <c:pt idx="13">
                  <c:v>wojewódzkie ośrodki doradztwa rolniczego</c:v>
                </c:pt>
              </c:strCache>
            </c:strRef>
          </c:cat>
          <c:val>
            <c:numRef>
              <c:f>'Jednostki_realizacja (2)'!$U$4:$U$21</c:f>
              <c:numCache>
                <c:formatCode>0.00%</c:formatCode>
                <c:ptCount val="14"/>
                <c:pt idx="0">
                  <c:v>4.0976058931860036E-2</c:v>
                </c:pt>
                <c:pt idx="1">
                  <c:v>0.18278084714548803</c:v>
                </c:pt>
                <c:pt idx="2">
                  <c:v>2.8084714548802948E-2</c:v>
                </c:pt>
                <c:pt idx="3">
                  <c:v>9.9907918968692444E-2</c:v>
                </c:pt>
                <c:pt idx="4">
                  <c:v>1.6114180478821363E-2</c:v>
                </c:pt>
                <c:pt idx="5">
                  <c:v>6.4456721915285453E-2</c:v>
                </c:pt>
                <c:pt idx="6">
                  <c:v>1.427255985267035E-2</c:v>
                </c:pt>
                <c:pt idx="7">
                  <c:v>1.3812154696132596E-2</c:v>
                </c:pt>
                <c:pt idx="8">
                  <c:v>2.3020257826887663E-3</c:v>
                </c:pt>
                <c:pt idx="9">
                  <c:v>0.37062615101289137</c:v>
                </c:pt>
                <c:pt idx="10">
                  <c:v>3.8674033149171269E-2</c:v>
                </c:pt>
                <c:pt idx="11">
                  <c:v>1.1049723756906077E-2</c:v>
                </c:pt>
                <c:pt idx="12">
                  <c:v>2.3941068139963169E-2</c:v>
                </c:pt>
                <c:pt idx="13">
                  <c:v>9.3001841620626149E-2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487F-45C4-A510-8CF55FF85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C5C-4ED0-B49E-5E7419C40B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C5C-4ED0-B49E-5E7419C40BE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C5C-4ED0-B49E-5E7419C40BE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C5C-4ED0-B49E-5E7419C40BE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Poznan_Warta!$C$42:$C$45</c:f>
              <c:strCache>
                <c:ptCount val="4"/>
                <c:pt idx="0">
                  <c:v>RWC (presje skumulowane)</c:v>
                </c:pt>
                <c:pt idx="1">
                  <c:v>RWP (presje fizykochemiczne i chemiczne)</c:v>
                </c:pt>
                <c:pt idx="2">
                  <c:v>RWH (presje hydrologiczne)</c:v>
                </c:pt>
                <c:pt idx="3">
                  <c:v>RWHM (presje hydromorfologiczne)</c:v>
                </c:pt>
              </c:strCache>
            </c:strRef>
          </c:cat>
          <c:val>
            <c:numRef>
              <c:f>Poznan_Warta!$D$42:$D$45</c:f>
              <c:numCache>
                <c:formatCode>0%</c:formatCode>
                <c:ptCount val="4"/>
                <c:pt idx="0">
                  <c:v>0.33</c:v>
                </c:pt>
                <c:pt idx="1">
                  <c:v>0.46</c:v>
                </c:pt>
                <c:pt idx="2">
                  <c:v>0.04</c:v>
                </c:pt>
                <c:pt idx="3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C5C-4ED0-B49E-5E7419C40BE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Harmonogram_W!$K$4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Harmonogram_W!$K$5</c:f>
              <c:numCache>
                <c:formatCode>0.00%</c:formatCode>
                <c:ptCount val="1"/>
                <c:pt idx="0">
                  <c:v>5.1626591230551626E-2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5A-48A8-A098-B77128ECF20C}"/>
            </c:ext>
          </c:extLst>
        </c:ser>
        <c:ser>
          <c:idx val="1"/>
          <c:order val="1"/>
          <c:tx>
            <c:strRef>
              <c:f>Harmonogram_W!$L$4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Harmonogram_W!$L$5</c:f>
            </c:numRef>
          </c:val>
          <c:extLst>
            <c:ext xmlns:c16="http://schemas.microsoft.com/office/drawing/2014/chart" uri="{C3380CC4-5D6E-409C-BE32-E72D297353CC}">
              <c16:uniqueId val="{00000001-775A-48A8-A098-B77128ECF20C}"/>
            </c:ext>
          </c:extLst>
        </c:ser>
        <c:ser>
          <c:idx val="2"/>
          <c:order val="2"/>
          <c:tx>
            <c:strRef>
              <c:f>Harmonogram_W!$M$4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Harmonogram_W!$M$5</c:f>
              <c:numCache>
                <c:formatCode>0.00%</c:formatCode>
                <c:ptCount val="1"/>
                <c:pt idx="0">
                  <c:v>0.55162659123055158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5A-48A8-A098-B77128ECF20C}"/>
            </c:ext>
          </c:extLst>
        </c:ser>
        <c:ser>
          <c:idx val="3"/>
          <c:order val="3"/>
          <c:tx>
            <c:strRef>
              <c:f>Harmonogram_W!$N$4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Harmonogram_W!$N$5</c:f>
              <c:numCache>
                <c:formatCode>0.00%</c:formatCode>
                <c:ptCount val="1"/>
                <c:pt idx="0">
                  <c:v>0.25601131541725602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5A-48A8-A098-B77128ECF20C}"/>
            </c:ext>
          </c:extLst>
        </c:ser>
        <c:ser>
          <c:idx val="4"/>
          <c:order val="4"/>
          <c:tx>
            <c:strRef>
              <c:f>Harmonogram_W!$O$4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Harmonogram_W!$O$5</c:f>
              <c:numCache>
                <c:formatCode>0.00%</c:formatCode>
                <c:ptCount val="1"/>
                <c:pt idx="0">
                  <c:v>0.14073550212164074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5A-48A8-A098-B77128ECF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520023107708692E-2"/>
          <c:y val="0.12803949610350054"/>
          <c:w val="0.392128931438534"/>
          <c:h val="0.792828606806442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B4A-464C-A497-3F883F51CA6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B4A-464C-A497-3F883F51CA6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B4A-464C-A497-3F883F51CA6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B4A-464C-A497-3F883F51CA6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B4A-464C-A497-3F883F51CA6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B4A-464C-A497-3F883F51CA6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DB4A-464C-A497-3F883F51CA6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DB4A-464C-A497-3F883F51CA6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DB4A-464C-A497-3F883F51CA6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DB4A-464C-A497-3F883F51CA6E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DB4A-464C-A497-3F883F51CA6E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DB4A-464C-A497-3F883F51CA6E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DB4A-464C-A497-3F883F51CA6E}"/>
              </c:ext>
            </c:extLst>
          </c:dPt>
          <c:dLbls>
            <c:dLbl>
              <c:idx val="0"/>
              <c:layout>
                <c:manualLayout>
                  <c:x val="7.3309638960210505E-2"/>
                  <c:y val="1.40924248812498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B4A-464C-A497-3F883F51CA6E}"/>
                </c:ext>
              </c:extLst>
            </c:dLbl>
            <c:dLbl>
              <c:idx val="1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B4A-464C-A497-3F883F51CA6E}"/>
                </c:ext>
              </c:extLst>
            </c:dLbl>
            <c:dLbl>
              <c:idx val="2"/>
              <c:layout>
                <c:manualLayout>
                  <c:x val="3.1990038422070294E-2"/>
                  <c:y val="-3.0598900730055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B4A-464C-A497-3F883F51CA6E}"/>
                </c:ext>
              </c:extLst>
            </c:dLbl>
            <c:dLbl>
              <c:idx val="4"/>
              <c:layout>
                <c:manualLayout>
                  <c:x val="3.754388465614536E-2"/>
                  <c:y val="1.60653954366373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B4A-464C-A497-3F883F51CA6E}"/>
                </c:ext>
              </c:extLst>
            </c:dLbl>
            <c:dLbl>
              <c:idx val="6"/>
              <c:layout>
                <c:manualLayout>
                  <c:x val="4.792578184074802E-2"/>
                  <c:y val="3.7968483103783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B4A-464C-A497-3F883F51CA6E}"/>
                </c:ext>
              </c:extLst>
            </c:dLbl>
            <c:dLbl>
              <c:idx val="7"/>
              <c:layout>
                <c:manualLayout>
                  <c:x val="7.9734342470380928E-3"/>
                  <c:y val="6.13811633493504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B4A-464C-A497-3F883F51CA6E}"/>
                </c:ext>
              </c:extLst>
            </c:dLbl>
            <c:dLbl>
              <c:idx val="8"/>
              <c:layout>
                <c:manualLayout>
                  <c:x val="-5.1365747862913577E-2"/>
                  <c:y val="-5.166582971729297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B4A-464C-A497-3F883F51CA6E}"/>
                </c:ext>
              </c:extLst>
            </c:dLbl>
            <c:dLbl>
              <c:idx val="10"/>
              <c:layout>
                <c:manualLayout>
                  <c:x val="-1.531523999534808E-2"/>
                  <c:y val="-2.76793165509186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B4A-464C-A497-3F883F51CA6E}"/>
                </c:ext>
              </c:extLst>
            </c:dLbl>
            <c:dLbl>
              <c:idx val="11"/>
              <c:layout>
                <c:manualLayout>
                  <c:x val="5.0917417679989061E-3"/>
                  <c:y val="-3.82957034033427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B4A-464C-A497-3F883F51CA6E}"/>
                </c:ext>
              </c:extLst>
            </c:dLbl>
            <c:dLbl>
              <c:idx val="12"/>
              <c:layout>
                <c:manualLayout>
                  <c:x val="1.9302817019742926E-2"/>
                  <c:y val="-2.28516830035863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B4A-464C-A497-3F883F51CA6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Jednostki_realizacja_Warta_RW!$A$4:$A$21</c:f>
              <c:strCache>
                <c:ptCount val="13"/>
                <c:pt idx="0">
                  <c:v>PGWWP: RZGW, ZZ; WIOŚ/GIOŚ</c:v>
                </c:pt>
                <c:pt idx="1">
                  <c:v>gmina, przedsiębiorstwo wodociągowo-kanalizacyjne</c:v>
                </c:pt>
                <c:pt idx="2">
                  <c:v>Inspekcja Ochrony Środowiska</c:v>
                </c:pt>
                <c:pt idx="3">
                  <c:v>IMGW</c:v>
                </c:pt>
                <c:pt idx="4">
                  <c:v>województwo, powiat i gmina</c:v>
                </c:pt>
                <c:pt idx="5">
                  <c:v>organy właściwe w sprawach pozwoleń wodnoprawnych</c:v>
                </c:pt>
                <c:pt idx="6">
                  <c:v>PGWWP: RZGW</c:v>
                </c:pt>
                <c:pt idx="7">
                  <c:v>Minister właściwy ds. gospodarki wodnej</c:v>
                </c:pt>
                <c:pt idx="8">
                  <c:v>sprawujący zarząd i sprawujący nadzór nad obszarami chronionymi</c:v>
                </c:pt>
                <c:pt idx="9">
                  <c:v>właściciel wód obowiązany do utrzymania wód</c:v>
                </c:pt>
                <c:pt idx="10">
                  <c:v>PGWWP: ZZ; właściciel urządzenia wodnego</c:v>
                </c:pt>
                <c:pt idx="11">
                  <c:v>wojewódzki inspektor ochrony roślin i nasiennictwa</c:v>
                </c:pt>
                <c:pt idx="12">
                  <c:v>wojewódzkie ośrodki doradztwa rolniczego</c:v>
                </c:pt>
              </c:strCache>
            </c:strRef>
          </c:cat>
          <c:val>
            <c:numRef>
              <c:f>Jednostki_realizacja_Warta_RW!$U$4:$U$21</c:f>
              <c:numCache>
                <c:formatCode>0.00%</c:formatCode>
                <c:ptCount val="13"/>
                <c:pt idx="0">
                  <c:v>8.4566596194503175E-3</c:v>
                </c:pt>
                <c:pt idx="1">
                  <c:v>0.21212121212121213</c:v>
                </c:pt>
                <c:pt idx="2">
                  <c:v>9.8661028893587036E-2</c:v>
                </c:pt>
                <c:pt idx="3">
                  <c:v>2.1846370683579985E-2</c:v>
                </c:pt>
                <c:pt idx="4">
                  <c:v>4.2988019732205777E-2</c:v>
                </c:pt>
                <c:pt idx="5">
                  <c:v>2.1846370683579985E-2</c:v>
                </c:pt>
                <c:pt idx="6">
                  <c:v>2.1141649048625793E-2</c:v>
                </c:pt>
                <c:pt idx="7">
                  <c:v>3.5236081747709656E-3</c:v>
                </c:pt>
                <c:pt idx="8">
                  <c:v>0.40521494009866105</c:v>
                </c:pt>
                <c:pt idx="9">
                  <c:v>4.7921071176885127E-2</c:v>
                </c:pt>
                <c:pt idx="10">
                  <c:v>1.6913319238900635E-2</c:v>
                </c:pt>
                <c:pt idx="11">
                  <c:v>1.127554615926709E-2</c:v>
                </c:pt>
                <c:pt idx="12">
                  <c:v>8.809020436927413E-2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DB4A-464C-A497-3F883F51CA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560147666269046"/>
          <c:y val="4.8969291840591685E-2"/>
          <c:w val="0.41791099230662582"/>
          <c:h val="0.9109701550296059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4A7-4F98-96BC-10DE02A3C2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4A7-4F98-96BC-10DE02A3C24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6A2D8EB0-5420-48FC-A93B-8872A55D8B7C}" type="PERCENTAGE">
                      <a:rPr lang="en-US" baseline="0"/>
                      <a:pPr/>
                      <a:t>[PROCENTOWE]</a:t>
                    </a:fld>
                    <a:endParaRPr lang="pl-PL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4A7-4F98-96BC-10DE02A3C24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F7DD90A-2A1C-441B-B712-12093BD7504D}" type="PERCENTAGE">
                      <a:rPr lang="en-US" baseline="0"/>
                      <a:pPr/>
                      <a:t>[PROCENTOWE]</a:t>
                    </a:fld>
                    <a:endParaRPr lang="pl-PL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4A7-4F98-96BC-10DE02A3C24B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Poznan_Warta!$C$75:$C$76</c:f>
              <c:strCache>
                <c:ptCount val="2"/>
                <c:pt idx="0">
                  <c:v>RWrC (presje skumulowane)</c:v>
                </c:pt>
                <c:pt idx="1">
                  <c:v>RWrP (presje fizykochemiczne i chemiczne)</c:v>
                </c:pt>
              </c:strCache>
            </c:strRef>
          </c:cat>
          <c:val>
            <c:numRef>
              <c:f>Poznan_Warta!$D$75:$D$76</c:f>
              <c:numCache>
                <c:formatCode>0.0%</c:formatCode>
                <c:ptCount val="2"/>
                <c:pt idx="0">
                  <c:v>0.14000000000000001</c:v>
                </c:pt>
                <c:pt idx="1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A7-4F98-96BC-10DE02A3C24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ayout>
        <c:manualLayout>
          <c:xMode val="edge"/>
          <c:yMode val="edge"/>
          <c:x val="0.60396613876864791"/>
          <c:y val="0.30741825822698149"/>
          <c:w val="0.38194935158577342"/>
          <c:h val="0.38516311937931424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520023107708692E-2"/>
          <c:y val="0.12803949610350054"/>
          <c:w val="0.392128931438534"/>
          <c:h val="0.792828606806442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03C-4D56-9367-C56FD1E5BD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03C-4D56-9367-C56FD1E5BD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03C-4D56-9367-C56FD1E5BD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03C-4D56-9367-C56FD1E5BDD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03C-4D56-9367-C56FD1E5BDD9}"/>
              </c:ext>
            </c:extLst>
          </c:dPt>
          <c:dLbls>
            <c:dLbl>
              <c:idx val="0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3C-4D56-9367-C56FD1E5BDD9}"/>
                </c:ext>
              </c:extLst>
            </c:dLbl>
            <c:dLbl>
              <c:idx val="1"/>
              <c:layout>
                <c:manualLayout>
                  <c:x val="3.754388465614536E-2"/>
                  <c:y val="1.60653954366373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3C-4D56-9367-C56FD1E5BDD9}"/>
                </c:ext>
              </c:extLst>
            </c:dLbl>
            <c:dLbl>
              <c:idx val="2"/>
              <c:layout>
                <c:manualLayout>
                  <c:x val="-5.1365747862913577E-2"/>
                  <c:y val="-5.166582971729297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3C-4D56-9367-C56FD1E5BDD9}"/>
                </c:ext>
              </c:extLst>
            </c:dLbl>
            <c:dLbl>
              <c:idx val="3"/>
              <c:layout>
                <c:manualLayout>
                  <c:x val="-1.7928753096609459E-2"/>
                  <c:y val="-0.129826829410219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3C-4D56-9367-C56FD1E5BDD9}"/>
                </c:ext>
              </c:extLst>
            </c:dLbl>
            <c:dLbl>
              <c:idx val="4"/>
              <c:layout>
                <c:manualLayout>
                  <c:x val="5.0917417679989061E-3"/>
                  <c:y val="-3.82957034033427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03C-4D56-9367-C56FD1E5BDD9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Jednostki_realizacja_Warta_RWr!$A$4:$A$21</c:f>
              <c:strCache>
                <c:ptCount val="5"/>
                <c:pt idx="0">
                  <c:v>gmina, przedsiębiorstwo wodociągowo-kanalizacyjne</c:v>
                </c:pt>
                <c:pt idx="1">
                  <c:v>województwo, powiat i gmina</c:v>
                </c:pt>
                <c:pt idx="2">
                  <c:v>sprawujący zarząd i sprawujący nadzór nad obszarami chronionymi</c:v>
                </c:pt>
                <c:pt idx="3">
                  <c:v>właściciel wód obowiązany do utrzymania wód</c:v>
                </c:pt>
                <c:pt idx="4">
                  <c:v>wojewódzki inspektor ochrony roślin i nasiennictwa</c:v>
                </c:pt>
              </c:strCache>
            </c:strRef>
          </c:cat>
          <c:val>
            <c:numRef>
              <c:f>Jednostki_realizacja_Warta_RWr!$U$4:$U$21</c:f>
              <c:numCache>
                <c:formatCode>0.00%</c:formatCode>
                <c:ptCount val="5"/>
                <c:pt idx="0">
                  <c:v>0.16666666666666666</c:v>
                </c:pt>
                <c:pt idx="1">
                  <c:v>0.33333333333333331</c:v>
                </c:pt>
                <c:pt idx="2">
                  <c:v>0.16666666666666666</c:v>
                </c:pt>
                <c:pt idx="3">
                  <c:v>0.16666666666666666</c:v>
                </c:pt>
                <c:pt idx="4">
                  <c:v>0.16666666666666666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03C-4D56-9367-C56FD1E5BD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560147666269046"/>
          <c:y val="4.8969291840591685E-2"/>
          <c:w val="0.41791099230662582"/>
          <c:h val="0.9109701550296059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Harmonogram_W_RWr!$L$12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Harmonogram_W_RWr!$L$13</c:f>
              <c:numCache>
                <c:formatCode>0.00%</c:formatCode>
                <c:ptCount val="1"/>
                <c:pt idx="0">
                  <c:v>0.14285714285714285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E7-45F6-9324-06725F043E82}"/>
            </c:ext>
          </c:extLst>
        </c:ser>
        <c:ser>
          <c:idx val="1"/>
          <c:order val="1"/>
          <c:tx>
            <c:strRef>
              <c:f>Harmonogram_W_RWr!$M$12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Harmonogram_W_RWr!$M$13</c:f>
              <c:numCache>
                <c:formatCode>0.00%</c:formatCode>
                <c:ptCount val="1"/>
                <c:pt idx="0">
                  <c:v>0.42857142857142855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E7-45F6-9324-06725F043E82}"/>
            </c:ext>
          </c:extLst>
        </c:ser>
        <c:ser>
          <c:idx val="2"/>
          <c:order val="2"/>
          <c:tx>
            <c:strRef>
              <c:f>Harmonogram_W_RWr!$N$12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Harmonogram_W_RWr!$N$13</c:f>
              <c:numCache>
                <c:formatCode>0.00%</c:formatCode>
                <c:ptCount val="1"/>
                <c:pt idx="0">
                  <c:v>0.14285714285714285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E7-45F6-9324-06725F043E82}"/>
            </c:ext>
          </c:extLst>
        </c:ser>
        <c:ser>
          <c:idx val="3"/>
          <c:order val="3"/>
          <c:tx>
            <c:strRef>
              <c:f>Harmonogram_W_RWr!$O$12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Harmonogram_W_RWr!$O$13</c:f>
              <c:numCache>
                <c:formatCode>0.00%</c:formatCode>
                <c:ptCount val="1"/>
                <c:pt idx="0">
                  <c:v>0.2857142857142857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E7-45F6-9324-06725F043E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B18-4D4F-8B8B-D1A84B1499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B18-4D4F-8B8B-D1A84B1499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B18-4D4F-8B8B-D1A84B14996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B18-4D4F-8B8B-D1A84B14996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E7292C6D-FCF8-482A-88A8-70C8F08DDA4F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BB18-4D4F-8B8B-D1A84B14996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DB0E6C8-C6BF-4E4E-B65A-A01B820C408B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BB18-4D4F-8B8B-D1A84B14996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5D4510C-8C59-4A3A-BE07-7D598BC3E6BC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BB18-4D4F-8B8B-D1A84B14996D}"/>
                </c:ext>
              </c:extLst>
            </c:dLbl>
            <c:dLbl>
              <c:idx val="3"/>
              <c:layout>
                <c:manualLayout>
                  <c:x val="3.0978177699570762E-2"/>
                  <c:y val="0.10659669810032429"/>
                </c:manualLayout>
              </c:layout>
              <c:tx>
                <c:rich>
                  <a:bodyPr/>
                  <a:lstStyle/>
                  <a:p>
                    <a:fld id="{A6DB5919-6895-45A9-A0CC-927F1DFD8391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BB18-4D4F-8B8B-D1A84B14996D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Poznan_Warta!$C$58:$C$61</c:f>
              <c:strCache>
                <c:ptCount val="4"/>
                <c:pt idx="0">
                  <c:v>LWC (presje skumulowane)</c:v>
                </c:pt>
                <c:pt idx="1">
                  <c:v>LWP (presje fizykochemiczne i chemiczne)</c:v>
                </c:pt>
                <c:pt idx="2">
                  <c:v>LWH (presje hydrologiczne)</c:v>
                </c:pt>
                <c:pt idx="3">
                  <c:v>LWHM (presje hydromorfologiczne)</c:v>
                </c:pt>
              </c:strCache>
            </c:strRef>
          </c:cat>
          <c:val>
            <c:numRef>
              <c:f>Poznan_Warta!$D$58:$D$61</c:f>
              <c:numCache>
                <c:formatCode>0.0%</c:formatCode>
                <c:ptCount val="4"/>
                <c:pt idx="0">
                  <c:v>0.49099999999999999</c:v>
                </c:pt>
                <c:pt idx="1">
                  <c:v>0.48299999999999998</c:v>
                </c:pt>
                <c:pt idx="2">
                  <c:v>6.0000000000000001E-3</c:v>
                </c:pt>
                <c:pt idx="3">
                  <c:v>0.02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Poznan_Warta!$D$58:$D$61</c15:f>
                <c15:dlblRangeCache>
                  <c:ptCount val="4"/>
                  <c:pt idx="0">
                    <c:v>49,1%</c:v>
                  </c:pt>
                  <c:pt idx="1">
                    <c:v>48,3%</c:v>
                  </c:pt>
                  <c:pt idx="2">
                    <c:v>0,6%</c:v>
                  </c:pt>
                  <c:pt idx="3">
                    <c:v>2,0%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BB18-4D4F-8B8B-D1A84B14996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Harmonogram_W_LW!$K$18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Harmonogram_W_LW!$K$19</c:f>
              <c:numCache>
                <c:formatCode>0.00%</c:formatCode>
                <c:ptCount val="1"/>
                <c:pt idx="0">
                  <c:v>8.2998661311914329E-2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17-4601-98F2-5D2E96580958}"/>
            </c:ext>
          </c:extLst>
        </c:ser>
        <c:ser>
          <c:idx val="1"/>
          <c:order val="1"/>
          <c:tx>
            <c:strRef>
              <c:f>Harmonogram_W_LW!$L$18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Harmonogram_W_LW!$L$19</c:f>
            </c:numRef>
          </c:val>
          <c:extLst>
            <c:ext xmlns:c16="http://schemas.microsoft.com/office/drawing/2014/chart" uri="{C3380CC4-5D6E-409C-BE32-E72D297353CC}">
              <c16:uniqueId val="{00000001-2617-4601-98F2-5D2E96580958}"/>
            </c:ext>
          </c:extLst>
        </c:ser>
        <c:ser>
          <c:idx val="2"/>
          <c:order val="2"/>
          <c:tx>
            <c:strRef>
              <c:f>Harmonogram_W_LW!$M$18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Harmonogram_W_LW!$M$19</c:f>
              <c:numCache>
                <c:formatCode>0.00%</c:formatCode>
                <c:ptCount val="1"/>
                <c:pt idx="0">
                  <c:v>0.36680053547523428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17-4601-98F2-5D2E96580958}"/>
            </c:ext>
          </c:extLst>
        </c:ser>
        <c:ser>
          <c:idx val="3"/>
          <c:order val="3"/>
          <c:tx>
            <c:strRef>
              <c:f>Harmonogram_W_LW!$N$18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Harmonogram_W_LW!$N$19</c:f>
              <c:numCache>
                <c:formatCode>0.00%</c:formatCode>
                <c:ptCount val="1"/>
                <c:pt idx="0">
                  <c:v>0.23828647925033467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17-4601-98F2-5D2E96580958}"/>
            </c:ext>
          </c:extLst>
        </c:ser>
        <c:ser>
          <c:idx val="4"/>
          <c:order val="4"/>
          <c:tx>
            <c:strRef>
              <c:f>Harmonogram_W_LW!$O$18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Harmonogram_W_LW!$O$19</c:f>
              <c:numCache>
                <c:formatCode>0.00%</c:formatCode>
                <c:ptCount val="1"/>
                <c:pt idx="0">
                  <c:v>0.31191432396251673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17-4601-98F2-5D2E965809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520023107708692E-2"/>
          <c:y val="0.12803949610350054"/>
          <c:w val="0.392128931438534"/>
          <c:h val="0.792828606806442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B32-484D-A3A3-3DE085F83AF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B32-484D-A3A3-3DE085F83AF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B32-484D-A3A3-3DE085F83AF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B32-484D-A3A3-3DE085F83AF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B32-484D-A3A3-3DE085F83AF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5B32-484D-A3A3-3DE085F83AF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5B32-484D-A3A3-3DE085F83AF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5B32-484D-A3A3-3DE085F83AF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5B32-484D-A3A3-3DE085F83AF4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5B32-484D-A3A3-3DE085F83AF4}"/>
              </c:ext>
            </c:extLst>
          </c:dPt>
          <c:dLbls>
            <c:dLbl>
              <c:idx val="0"/>
              <c:layout>
                <c:manualLayout>
                  <c:x val="7.3309638960210505E-2"/>
                  <c:y val="1.40924248812498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32-484D-A3A3-3DE085F83AF4}"/>
                </c:ext>
              </c:extLst>
            </c:dLbl>
            <c:dLbl>
              <c:idx val="1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B32-484D-A3A3-3DE085F83AF4}"/>
                </c:ext>
              </c:extLst>
            </c:dLbl>
            <c:dLbl>
              <c:idx val="3"/>
              <c:layout>
                <c:manualLayout>
                  <c:x val="3.1990038422070294E-2"/>
                  <c:y val="-3.0598900730055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B32-484D-A3A3-3DE085F83AF4}"/>
                </c:ext>
              </c:extLst>
            </c:dLbl>
            <c:dLbl>
              <c:idx val="5"/>
              <c:layout>
                <c:manualLayout>
                  <c:x val="3.754388465614536E-2"/>
                  <c:y val="1.60653954366373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B32-484D-A3A3-3DE085F83AF4}"/>
                </c:ext>
              </c:extLst>
            </c:dLbl>
            <c:dLbl>
              <c:idx val="6"/>
              <c:layout>
                <c:manualLayout>
                  <c:x val="-5.1365747862913577E-2"/>
                  <c:y val="-5.166582971729297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B32-484D-A3A3-3DE085F83AF4}"/>
                </c:ext>
              </c:extLst>
            </c:dLbl>
            <c:dLbl>
              <c:idx val="8"/>
              <c:layout>
                <c:manualLayout>
                  <c:x val="5.0917417679989061E-3"/>
                  <c:y val="-3.82957034033427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B32-484D-A3A3-3DE085F83AF4}"/>
                </c:ext>
              </c:extLst>
            </c:dLbl>
            <c:dLbl>
              <c:idx val="9"/>
              <c:layout>
                <c:manualLayout>
                  <c:x val="1.9302817019742926E-2"/>
                  <c:y val="-2.28516830035863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B32-484D-A3A3-3DE085F83AF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Jednostki_realizacja_Warta_LW!$A$4:$A$21</c:f>
              <c:strCache>
                <c:ptCount val="10"/>
                <c:pt idx="0">
                  <c:v>PGWWP: RZGW, ZZ; WIOŚ/GIOŚ</c:v>
                </c:pt>
                <c:pt idx="1">
                  <c:v>gmina, przedsiębiorstwo wodociągowo-kanalizacyjne</c:v>
                </c:pt>
                <c:pt idx="2">
                  <c:v>gmina</c:v>
                </c:pt>
                <c:pt idx="3">
                  <c:v>Inspekcja Ochrony Środowiska</c:v>
                </c:pt>
                <c:pt idx="4">
                  <c:v>IMGW</c:v>
                </c:pt>
                <c:pt idx="5">
                  <c:v>województwo, powiat i gmina</c:v>
                </c:pt>
                <c:pt idx="6">
                  <c:v>sprawujący zarząd i sprawujący nadzór nad obszarami chronionymi</c:v>
                </c:pt>
                <c:pt idx="7">
                  <c:v>właściciel wód obowiązany do utrzymania wód</c:v>
                </c:pt>
                <c:pt idx="8">
                  <c:v>wojewódzki inspektor ochrony roślin i nasiennictwa</c:v>
                </c:pt>
                <c:pt idx="9">
                  <c:v>wojewódzkie ośrodki doradztwa rolniczego</c:v>
                </c:pt>
              </c:strCache>
            </c:strRef>
          </c:cat>
          <c:val>
            <c:numRef>
              <c:f>Jednostki_realizacja_Warta_LW!$U$4:$U$21</c:f>
              <c:numCache>
                <c:formatCode>0.00%</c:formatCode>
                <c:ptCount val="10"/>
                <c:pt idx="0">
                  <c:v>0.10307898259705489</c:v>
                </c:pt>
                <c:pt idx="1">
                  <c:v>0.12717536813922356</c:v>
                </c:pt>
                <c:pt idx="2">
                  <c:v>8.1659973226238289E-2</c:v>
                </c:pt>
                <c:pt idx="3">
                  <c:v>0.10307898259705489</c:v>
                </c:pt>
                <c:pt idx="4">
                  <c:v>5.3547523427041497E-3</c:v>
                </c:pt>
                <c:pt idx="5">
                  <c:v>0.10307898259705489</c:v>
                </c:pt>
                <c:pt idx="6">
                  <c:v>0.30655957161981257</c:v>
                </c:pt>
                <c:pt idx="7">
                  <c:v>2.0080321285140562E-2</c:v>
                </c:pt>
                <c:pt idx="8">
                  <c:v>4.6854082998661312E-2</c:v>
                </c:pt>
                <c:pt idx="9">
                  <c:v>0.10307898259705489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5B32-484D-A3A3-3DE085F83A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560147666269046"/>
          <c:y val="4.8969291840591685E-2"/>
          <c:w val="0.41791099230662582"/>
          <c:h val="0.9109701550296059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6663549314162E-2"/>
          <c:y val="2.21774193548387E-2"/>
          <c:w val="0.55446126708804944"/>
          <c:h val="0.95060483870967738"/>
        </c:manualLayout>
      </c:layout>
      <c:doughnutChart>
        <c:varyColors val="1"/>
        <c:ser>
          <c:idx val="0"/>
          <c:order val="0"/>
          <c:spPr>
            <a:ln w="1270">
              <a:noFill/>
            </a:ln>
          </c:spPr>
          <c:dPt>
            <c:idx val="0"/>
            <c:bubble3D val="0"/>
            <c:spPr>
              <a:solidFill>
                <a:srgbClr val="FF0000"/>
              </a:solidFill>
              <a:ln w="127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36-44B4-B518-5CA70A1F5E89}"/>
              </c:ext>
            </c:extLst>
          </c:dPt>
          <c:dPt>
            <c:idx val="1"/>
            <c:bubble3D val="0"/>
            <c:spPr>
              <a:solidFill>
                <a:srgbClr val="339933"/>
              </a:solidFill>
              <a:ln w="127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36-44B4-B518-5CA70A1F5E89}"/>
              </c:ext>
            </c:extLst>
          </c:dPt>
          <c:dLbls>
            <c:dLbl>
              <c:idx val="0"/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6736-44B4-B518-5CA70A1F5E89}"/>
                </c:ext>
              </c:extLst>
            </c:dLbl>
            <c:dLbl>
              <c:idx val="1"/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6736-44B4-B518-5CA70A1F5E89}"/>
                </c:ext>
              </c:extLst>
            </c:dLbl>
            <c:spPr>
              <a:solidFill>
                <a:schemeClr val="tx1">
                  <a:alpha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'dorzecze Odry'!$B$3:$C$3</c:f>
              <c:strCache>
                <c:ptCount val="2"/>
                <c:pt idx="0">
                  <c:v>słaby stan chemiczny</c:v>
                </c:pt>
                <c:pt idx="1">
                  <c:v>dobry stan chemiczny</c:v>
                </c:pt>
              </c:strCache>
            </c:strRef>
          </c:cat>
          <c:val>
            <c:numRef>
              <c:f>'dorzecze Odry'!$B$7:$C$7</c:f>
              <c:numCache>
                <c:formatCode>0.0%</c:formatCode>
                <c:ptCount val="2"/>
                <c:pt idx="0">
                  <c:v>3.4000000000000002E-2</c:v>
                </c:pt>
                <c:pt idx="1">
                  <c:v>0.96599999999999997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36-44B4-B518-5CA70A1F5E8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398350708624883"/>
          <c:y val="0.34099095499063464"/>
          <c:w val="0.28056437281530267"/>
          <c:h val="0.2914240105090604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551451941651499E-2"/>
          <c:y val="1.713709677419354E-2"/>
          <c:w val="0.56034102601793323"/>
          <c:h val="0.96068548387096775"/>
        </c:manualLayout>
      </c:layout>
      <c:doughnutChart>
        <c:varyColors val="1"/>
        <c:ser>
          <c:idx val="0"/>
          <c:order val="0"/>
          <c:spPr>
            <a:ln>
              <a:noFill/>
            </a:ln>
            <a:effectLst/>
          </c:spPr>
          <c:dPt>
            <c:idx val="0"/>
            <c:bubble3D val="0"/>
            <c:spPr>
              <a:solidFill>
                <a:srgbClr val="FF0000"/>
              </a:solidFill>
              <a:ln w="127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A6-401F-A4A0-E09090F03BD1}"/>
              </c:ext>
            </c:extLst>
          </c:dPt>
          <c:dPt>
            <c:idx val="1"/>
            <c:bubble3D val="0"/>
            <c:spPr>
              <a:solidFill>
                <a:srgbClr val="339933"/>
              </a:solidFill>
              <a:ln w="127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EA6-401F-A4A0-E09090F03BD1}"/>
              </c:ext>
            </c:extLst>
          </c:dPt>
          <c:dLbls>
            <c:dLbl>
              <c:idx val="0"/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CEA6-401F-A4A0-E09090F03BD1}"/>
                </c:ext>
              </c:extLst>
            </c:dLbl>
            <c:dLbl>
              <c:idx val="1"/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CEA6-401F-A4A0-E09090F03B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'dorzecze Odry'!$H$3:$I$3</c:f>
              <c:strCache>
                <c:ptCount val="2"/>
                <c:pt idx="0">
                  <c:v>słaby stan ilościowy</c:v>
                </c:pt>
                <c:pt idx="1">
                  <c:v>dobry stan ilościowy</c:v>
                </c:pt>
              </c:strCache>
            </c:strRef>
          </c:cat>
          <c:val>
            <c:numRef>
              <c:f>'dorzecze Odry'!$H$7:$I$7</c:f>
              <c:numCache>
                <c:formatCode>0.0%</c:formatCode>
                <c:ptCount val="2"/>
                <c:pt idx="0">
                  <c:v>0.115</c:v>
                </c:pt>
                <c:pt idx="1">
                  <c:v>0.88500000000000001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A6-401F-A4A0-E09090F03BD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596671112266337"/>
          <c:y val="0.35072879600002366"/>
          <c:w val="0.25513088588474897"/>
          <c:h val="0.3187386465013586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941208883491853E-2"/>
          <c:y val="7.4181051414185809E-2"/>
          <c:w val="0.42526760412066228"/>
          <c:h val="0.85163789717162841"/>
        </c:manualLayout>
      </c:layout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9.8877777777777773E-2"/>
                  <c:y val="0.195033333333333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E4-42F8-9962-B777C4E89F71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Szczecin!$B$35:$B$38</c:f>
              <c:strCache>
                <c:ptCount val="4"/>
                <c:pt idx="0">
                  <c:v>Presje ilościowe</c:v>
                </c:pt>
                <c:pt idx="1">
                  <c:v>Presje chemiczne</c:v>
                </c:pt>
                <c:pt idx="2">
                  <c:v>Presje chemiczne A (rolnictwo i gospodarka komunalna)</c:v>
                </c:pt>
                <c:pt idx="3">
                  <c:v>Presje ilościowe i chemiczne</c:v>
                </c:pt>
              </c:strCache>
            </c:strRef>
          </c:cat>
          <c:val>
            <c:numRef>
              <c:f>Szczecin!$C$35:$C$38</c:f>
              <c:numCache>
                <c:formatCode>0%</c:formatCode>
                <c:ptCount val="4"/>
                <c:pt idx="0">
                  <c:v>0.55263157894736847</c:v>
                </c:pt>
                <c:pt idx="1">
                  <c:v>0.26315789473684209</c:v>
                </c:pt>
                <c:pt idx="2">
                  <c:v>0.15789473684210525</c:v>
                </c:pt>
                <c:pt idx="3">
                  <c:v>2.6315789473684209E-2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E4-42F8-9962-B777C4E89F7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0059999615963569"/>
          <c:y val="3.0908771422577423E-2"/>
          <c:w val="0.47990605708342915"/>
          <c:h val="0.92586178278873066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214914692771048E-2"/>
          <c:y val="9.5838587641866327E-2"/>
          <c:w val="0.5135579293344289"/>
          <c:h val="0.78814627994955866"/>
        </c:manualLayout>
      </c:layout>
      <c:pieChart>
        <c:varyColors val="1"/>
        <c:ser>
          <c:idx val="0"/>
          <c:order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Łódź!$A$6:$A$10</c:f>
              <c:strCache>
                <c:ptCount val="5"/>
                <c:pt idx="0">
                  <c:v>organizacyjno-prawne</c:v>
                </c:pt>
                <c:pt idx="1">
                  <c:v>administracyjne</c:v>
                </c:pt>
                <c:pt idx="2">
                  <c:v>edukacyjne</c:v>
                </c:pt>
                <c:pt idx="3">
                  <c:v>naukowo badawcze</c:v>
                </c:pt>
                <c:pt idx="4">
                  <c:v>pozostałe</c:v>
                </c:pt>
              </c:strCache>
            </c:strRef>
          </c:cat>
          <c:val>
            <c:numRef>
              <c:f>Łódź!$B$6:$B$10</c:f>
              <c:numCache>
                <c:formatCode>0%</c:formatCode>
                <c:ptCount val="5"/>
                <c:pt idx="0">
                  <c:v>0.15789473684210525</c:v>
                </c:pt>
                <c:pt idx="1">
                  <c:v>0.47368421052631576</c:v>
                </c:pt>
                <c:pt idx="2">
                  <c:v>0.15789473684210525</c:v>
                </c:pt>
                <c:pt idx="3">
                  <c:v>5.2631578947368418E-2</c:v>
                </c:pt>
                <c:pt idx="4">
                  <c:v>0.15789473684210525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A1-4A5B-8C9C-5E723C0C48C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60665064102564"/>
          <c:y val="5.6590277777777781E-2"/>
          <c:w val="0.36358092948717946"/>
          <c:h val="0.88681944444444449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333742373112458E-2"/>
          <c:y val="9.4364351245085187E-2"/>
          <c:w val="0.51861471861471864"/>
          <c:h val="0.78505897771952815"/>
        </c:manualLayout>
      </c:layout>
      <c:pieChart>
        <c:varyColors val="1"/>
        <c:ser>
          <c:idx val="0"/>
          <c:order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Łódź!$A$21:$A$24</c:f>
              <c:strCache>
                <c:ptCount val="4"/>
                <c:pt idx="0">
                  <c:v>gospodarka komunalna</c:v>
                </c:pt>
                <c:pt idx="1">
                  <c:v>przemysł</c:v>
                </c:pt>
                <c:pt idx="2">
                  <c:v>rolnictwo</c:v>
                </c:pt>
                <c:pt idx="3">
                  <c:v>inne</c:v>
                </c:pt>
              </c:strCache>
            </c:strRef>
          </c:cat>
          <c:val>
            <c:numRef>
              <c:f>Łódź!$B$21:$B$24</c:f>
              <c:numCache>
                <c:formatCode>0%</c:formatCode>
                <c:ptCount val="4"/>
                <c:pt idx="0">
                  <c:v>0.26315789473684209</c:v>
                </c:pt>
                <c:pt idx="1">
                  <c:v>0.13157894736842105</c:v>
                </c:pt>
                <c:pt idx="2">
                  <c:v>0.21052631578947367</c:v>
                </c:pt>
                <c:pt idx="3">
                  <c:v>0.39473684210526316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19-4B76-A5F5-045C63B606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00181340968743"/>
          <c:y val="0.2013523148148148"/>
          <c:w val="0.40266584858710841"/>
          <c:h val="0.63257303846193536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Szczecin!$B$68</c:f>
              <c:strCache>
                <c:ptCount val="1"/>
                <c:pt idx="0">
                  <c:v>działania ciągłe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Szczecin!$C$68</c:f>
              <c:numCache>
                <c:formatCode>0%</c:formatCode>
                <c:ptCount val="1"/>
                <c:pt idx="0">
                  <c:v>0.31578947368421051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00-4E69-B149-E7F3FFDC7C90}"/>
            </c:ext>
          </c:extLst>
        </c:ser>
        <c:ser>
          <c:idx val="1"/>
          <c:order val="1"/>
          <c:tx>
            <c:strRef>
              <c:f>Szczecin!$B$69</c:f>
              <c:strCache>
                <c:ptCount val="1"/>
                <c:pt idx="0">
                  <c:v>działania planowane do wdrożenia do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EF00-4E69-B149-E7F3FFDC7C90}"/>
              </c:ext>
            </c:extLst>
          </c:dPt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Szczecin!$C$69</c:f>
              <c:numCache>
                <c:formatCode>0%</c:formatCode>
                <c:ptCount val="1"/>
                <c:pt idx="0">
                  <c:v>0.21052631578947367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00-4E69-B149-E7F3FFDC7C90}"/>
            </c:ext>
          </c:extLst>
        </c:ser>
        <c:ser>
          <c:idx val="2"/>
          <c:order val="2"/>
          <c:tx>
            <c:strRef>
              <c:f>Szczecin!$B$70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EF00-4E69-B149-E7F3FFDC7C90}"/>
              </c:ext>
            </c:extLst>
          </c:dPt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Szczecin!$C$70</c:f>
              <c:numCache>
                <c:formatCode>0%</c:formatCode>
                <c:ptCount val="1"/>
                <c:pt idx="0">
                  <c:v>0.47368421052631576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00-4E69-B149-E7F3FFDC7C9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44285440"/>
        <c:axId val="242866944"/>
      </c:barChart>
      <c:catAx>
        <c:axId val="244285440"/>
        <c:scaling>
          <c:orientation val="minMax"/>
        </c:scaling>
        <c:delete val="1"/>
        <c:axPos val="l"/>
        <c:majorTickMark val="out"/>
        <c:minorTickMark val="none"/>
        <c:tickLblPos val="nextTo"/>
        <c:crossAx val="242866944"/>
        <c:crosses val="autoZero"/>
        <c:auto val="1"/>
        <c:lblAlgn val="ctr"/>
        <c:lblOffset val="100"/>
        <c:noMultiLvlLbl val="0"/>
      </c:catAx>
      <c:valAx>
        <c:axId val="24286694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442854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563888888888888"/>
          <c:y val="0.23904855089724261"/>
          <c:w val="0.31380555555555556"/>
          <c:h val="0.48113869407798548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52777777777778E-2"/>
          <c:y val="7.5538436692506469E-2"/>
          <c:w val="0.49230453241522604"/>
          <c:h val="0.808481912144702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Szczecin!$B$50</c:f>
              <c:strCache>
                <c:ptCount val="1"/>
                <c:pt idx="0">
                  <c:v>CDR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Szczecin!$C$50</c:f>
              <c:numCache>
                <c:formatCode>0%</c:formatCode>
                <c:ptCount val="1"/>
                <c:pt idx="0">
                  <c:v>0.10526315789473684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E0-426C-AB2A-C650BB45F83F}"/>
            </c:ext>
          </c:extLst>
        </c:ser>
        <c:ser>
          <c:idx val="1"/>
          <c:order val="1"/>
          <c:tx>
            <c:strRef>
              <c:f>Szczecin!$B$51</c:f>
              <c:strCache>
                <c:ptCount val="1"/>
                <c:pt idx="0">
                  <c:v>ODR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Szczecin!$C$51</c:f>
              <c:numCache>
                <c:formatCode>0%</c:formatCode>
                <c:ptCount val="1"/>
                <c:pt idx="0">
                  <c:v>5.2631578947368418E-2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E0-426C-AB2A-C650BB45F83F}"/>
            </c:ext>
          </c:extLst>
        </c:ser>
        <c:ser>
          <c:idx val="2"/>
          <c:order val="2"/>
          <c:tx>
            <c:strRef>
              <c:f>Szczecin!$B$52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Szczecin!$C$52</c:f>
              <c:numCache>
                <c:formatCode>0%</c:formatCode>
                <c:ptCount val="1"/>
                <c:pt idx="0">
                  <c:v>0.28947368421052633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E0-426C-AB2A-C650BB45F83F}"/>
            </c:ext>
          </c:extLst>
        </c:ser>
        <c:ser>
          <c:idx val="3"/>
          <c:order val="3"/>
          <c:tx>
            <c:strRef>
              <c:f>Szczecin!$B$53</c:f>
              <c:strCache>
                <c:ptCount val="1"/>
                <c:pt idx="0">
                  <c:v>PGW WP (RZGW Poznań; RZGW Bydgoszcz)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Szczecin!$C$53</c:f>
              <c:numCache>
                <c:formatCode>0%</c:formatCode>
                <c:ptCount val="1"/>
                <c:pt idx="0">
                  <c:v>0.10526315789473684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E0-426C-AB2A-C650BB45F83F}"/>
            </c:ext>
          </c:extLst>
        </c:ser>
        <c:ser>
          <c:idx val="4"/>
          <c:order val="4"/>
          <c:tx>
            <c:strRef>
              <c:f>Szczecin!$B$54</c:f>
              <c:strCache>
                <c:ptCount val="1"/>
                <c:pt idx="0">
                  <c:v>Wojewoda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Szczecin!$C$54</c:f>
              <c:numCache>
                <c:formatCode>0%</c:formatCode>
                <c:ptCount val="1"/>
                <c:pt idx="0">
                  <c:v>0.13157894736842105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5E0-426C-AB2A-C650BB45F83F}"/>
            </c:ext>
          </c:extLst>
        </c:ser>
        <c:ser>
          <c:idx val="5"/>
          <c:order val="5"/>
          <c:tx>
            <c:strRef>
              <c:f>Szczecin!$B$55</c:f>
              <c:strCache>
                <c:ptCount val="1"/>
                <c:pt idx="0">
                  <c:v>organ administracji geologicznej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Szczecin!$C$55</c:f>
              <c:numCache>
                <c:formatCode>0%</c:formatCode>
                <c:ptCount val="1"/>
                <c:pt idx="0">
                  <c:v>0.10526315789473684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5E0-426C-AB2A-C650BB45F83F}"/>
            </c:ext>
          </c:extLst>
        </c:ser>
        <c:ser>
          <c:idx val="6"/>
          <c:order val="6"/>
          <c:tx>
            <c:strRef>
              <c:f>Szczecin!$B$56</c:f>
              <c:strCache>
                <c:ptCount val="1"/>
                <c:pt idx="0">
                  <c:v>podmiot prowadzący działalność gospodarczą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highlight>
                      <a:srgbClr val="000000"/>
                    </a:highlight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Szczecin!$C$56</c:f>
              <c:numCache>
                <c:formatCode>0%</c:formatCode>
                <c:ptCount val="1"/>
                <c:pt idx="0">
                  <c:v>0.10526315789473684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E0-426C-AB2A-C650BB45F83F}"/>
            </c:ext>
          </c:extLst>
        </c:ser>
        <c:ser>
          <c:idx val="7"/>
          <c:order val="7"/>
          <c:tx>
            <c:strRef>
              <c:f>Szczecin!$B$57</c:f>
              <c:strCache>
                <c:ptCount val="1"/>
                <c:pt idx="0">
                  <c:v>podmiot prowadzący działalność rolniczą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Szczecin!$C$57</c:f>
              <c:numCache>
                <c:formatCode>0%</c:formatCode>
                <c:ptCount val="1"/>
                <c:pt idx="0">
                  <c:v>5.2631578947368418E-2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5E0-426C-AB2A-C650BB45F83F}"/>
            </c:ext>
          </c:extLst>
        </c:ser>
        <c:ser>
          <c:idx val="8"/>
          <c:order val="8"/>
          <c:tx>
            <c:strRef>
              <c:f>Szczecin!$B$58</c:f>
              <c:strCache>
                <c:ptCount val="1"/>
                <c:pt idx="0">
                  <c:v>podmiot prowadzący działalność górniczą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Szczecin!$C$58</c:f>
              <c:numCache>
                <c:formatCode>0%</c:formatCode>
                <c:ptCount val="1"/>
                <c:pt idx="0">
                  <c:v>5.2631578947368418E-2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5E0-426C-AB2A-C650BB45F83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44287488"/>
        <c:axId val="233620608"/>
      </c:barChart>
      <c:catAx>
        <c:axId val="244287488"/>
        <c:scaling>
          <c:orientation val="minMax"/>
        </c:scaling>
        <c:delete val="1"/>
        <c:axPos val="l"/>
        <c:majorTickMark val="none"/>
        <c:minorTickMark val="none"/>
        <c:tickLblPos val="nextTo"/>
        <c:crossAx val="233620608"/>
        <c:crosses val="autoZero"/>
        <c:auto val="1"/>
        <c:lblAlgn val="ctr"/>
        <c:lblOffset val="100"/>
        <c:noMultiLvlLbl val="0"/>
      </c:catAx>
      <c:valAx>
        <c:axId val="233620608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2442874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7388079570459427"/>
          <c:y val="2.2650067750677502E-2"/>
          <c:w val="0.40545869039197924"/>
          <c:h val="0.93261585365853661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900"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#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>
        <a:solidFill>
          <a:schemeClr val="accent4"/>
        </a:solidFill>
      </dgm:spPr>
      <dgm:t>
        <a:bodyPr/>
        <a:lstStyle/>
        <a:p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  <a:t>10 jcwpd 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  <a:t>z zestawem działań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300" b="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  <a:t>6 jcwpd bez zestawu działań </a:t>
          </a:r>
          <a:b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</a:b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  <a:t>(jcwpd nr </a:t>
          </a:r>
          <a:r>
            <a:rPr lang="pl-PL" sz="130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  <a:t>40, 41, 42, 59, </a:t>
          </a:r>
          <a:br>
            <a:rPr lang="pl-PL" sz="130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</a:br>
          <a:r>
            <a:rPr lang="pl-PL" sz="130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  <a:t>61 i 81)</a:t>
          </a: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 sz="16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4D1C037-4F43-4DC7-B76D-2BCEB0B3A13C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BCEDC948-4574-4752-9EE2-CB9150FAF367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ct val="0"/>
            </a:spcBef>
          </a:pP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- 5 działań podstawowych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- 33 działania uzupełniające</a:t>
          </a: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FD7E9940-CD8C-4BF0-8288-1DBAD6DB5626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endParaRPr lang="pl-PL" sz="1300" i="1" dirty="0">
            <a:solidFill>
              <a:srgbClr val="2F558D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900C69D-4389-49F6-8D96-05B77C380072}" type="parTrans" cxnId="{0B860ADB-44E9-4126-A44A-EECA06A768CA}">
      <dgm:prSet/>
      <dgm:spPr/>
      <dgm:t>
        <a:bodyPr/>
        <a:lstStyle/>
        <a:p>
          <a:endParaRPr lang="pl-PL"/>
        </a:p>
      </dgm:t>
    </dgm:pt>
    <dgm:pt modelId="{F66BC43A-5305-4BF6-85B8-38EDD50A4B3A}" type="sibTrans" cxnId="{0B860ADB-44E9-4126-A44A-EECA06A768CA}">
      <dgm:prSet/>
      <dgm:spPr/>
      <dgm:t>
        <a:bodyPr/>
        <a:lstStyle/>
        <a:p>
          <a:endParaRPr lang="pl-PL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 custLinFactNeighborX="460" custLinFactNeighborY="-765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>
        <dgm:presLayoutVars>
          <dgm:bulletEnabled val="1"/>
        </dgm:presLayoutVars>
      </dgm:prSet>
      <dgm:spPr/>
    </dgm:pt>
  </dgm:ptLst>
  <dgm:cxnLst>
    <dgm:cxn modelId="{01A00505-3989-4C20-B7EC-F900E9007676}" type="presOf" srcId="{E4D1C037-4F43-4DC7-B76D-2BCEB0B3A13C}" destId="{E13A219E-83F7-40CD-B8DC-9B8FEAF0BA00}" srcOrd="0" destOrd="1" presId="urn:microsoft.com/office/officeart/2005/8/layout/vList6"/>
    <dgm:cxn modelId="{B2CEEC09-B814-4E00-8CF0-B25495FBC2A5}" type="presOf" srcId="{C3E519F6-1D26-4952-BC49-0B6C523F0B34}" destId="{5EF44709-6539-45FC-873B-4EB588565682}" srcOrd="0" destOrd="0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1" destOrd="0" parTransId="{ED94EAE7-B998-414A-9CA2-4D165B981C6A}" sibTransId="{F7A8216B-4C99-4A97-96AE-106298C116F4}"/>
    <dgm:cxn modelId="{8A2D5170-7062-4A12-85B5-6688649CC8CA}" type="presOf" srcId="{BBCC4915-611E-47DE-9BE8-77C1361A62EA}" destId="{402B96BA-08EE-46DA-9BD6-5A81EAD9D8AD}" srcOrd="0" destOrd="1" presId="urn:microsoft.com/office/officeart/2005/8/layout/vList6"/>
    <dgm:cxn modelId="{3E6A797B-8CE6-44A9-977C-0F34E807FE43}" type="presOf" srcId="{750343E6-678D-4274-98D4-3B5CBEBC7304}" destId="{402B96BA-08EE-46DA-9BD6-5A81EAD9D8AD}" srcOrd="0" destOrd="0" presId="urn:microsoft.com/office/officeart/2005/8/layout/vList6"/>
    <dgm:cxn modelId="{F34EA782-8EBA-4718-9491-4EA1499C520E}" type="presOf" srcId="{44E56E60-771C-49EB-9ECB-4BB2B1CA9B40}" destId="{A979D2E4-E472-47E4-8E98-9283F11475CA}" srcOrd="0" destOrd="0" presId="urn:microsoft.com/office/officeart/2005/8/layout/vList6"/>
    <dgm:cxn modelId="{5290EEB6-8555-4EAC-8D8C-CF2D0D89EC4A}" type="presOf" srcId="{FD7E9940-CD8C-4BF0-8288-1DBAD6DB5626}" destId="{E13A219E-83F7-40CD-B8DC-9B8FEAF0BA00}" srcOrd="0" destOrd="0" presId="urn:microsoft.com/office/officeart/2005/8/layout/vList6"/>
    <dgm:cxn modelId="{2E04DEB8-9E55-4952-A09C-9E5436F9AED7}" type="presOf" srcId="{BCEDC948-4574-4752-9EE2-CB9150FAF367}" destId="{E13A219E-83F7-40CD-B8DC-9B8FEAF0BA00}" srcOrd="0" destOrd="2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38F3D8CF-C697-40D6-906B-E55B2F2D2384}" srcId="{20B328CA-872C-467E-A731-293305AA11DB}" destId="{BCEDC948-4574-4752-9EE2-CB9150FAF367}" srcOrd="2" destOrd="0" parTransId="{2D6032B2-B007-41B7-B9CF-49A9D6DA7811}" sibTransId="{B4BEDBB3-AEAA-4C52-A73C-370E4054107E}"/>
    <dgm:cxn modelId="{0B860ADB-44E9-4126-A44A-EECA06A768CA}" srcId="{20B328CA-872C-467E-A731-293305AA11DB}" destId="{FD7E9940-CD8C-4BF0-8288-1DBAD6DB5626}" srcOrd="0" destOrd="0" parTransId="{2900C69D-4389-49F6-8D96-05B77C380072}" sibTransId="{F66BC43A-5305-4BF6-85B8-38EDD50A4B3A}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C40BD3FA-C3E1-43DB-9B38-B6E78FD2EAF1}" type="presOf" srcId="{20B328CA-872C-467E-A731-293305AA11DB}" destId="{0EF507C0-1134-4D53-A077-5469B0E333D8}" srcOrd="0" destOrd="0" presId="urn:microsoft.com/office/officeart/2005/8/layout/vList6"/>
    <dgm:cxn modelId="{8E0731E1-897A-4E80-AB4F-81DFF7AC4563}" type="presParOf" srcId="{A979D2E4-E472-47E4-8E98-9283F11475CA}" destId="{7C4A6C80-ACAB-44BA-A548-1D2BF24362E5}" srcOrd="0" destOrd="0" presId="urn:microsoft.com/office/officeart/2005/8/layout/vList6"/>
    <dgm:cxn modelId="{230B223F-CAA8-41A8-A23A-6CA59D4162D5}" type="presParOf" srcId="{7C4A6C80-ACAB-44BA-A548-1D2BF24362E5}" destId="{0EF507C0-1134-4D53-A077-5469B0E333D8}" srcOrd="0" destOrd="0" presId="urn:microsoft.com/office/officeart/2005/8/layout/vList6"/>
    <dgm:cxn modelId="{EB513433-14A4-40F6-BB88-ABE1E5C58E07}" type="presParOf" srcId="{7C4A6C80-ACAB-44BA-A548-1D2BF24362E5}" destId="{E13A219E-83F7-40CD-B8DC-9B8FEAF0BA00}" srcOrd="1" destOrd="0" presId="urn:microsoft.com/office/officeart/2005/8/layout/vList6"/>
    <dgm:cxn modelId="{08F966BA-3EE5-489C-A4A2-C0A5E6F476EA}" type="presParOf" srcId="{A979D2E4-E472-47E4-8E98-9283F11475CA}" destId="{602FDB67-F815-4442-A7BE-865AA87AE13B}" srcOrd="1" destOrd="0" presId="urn:microsoft.com/office/officeart/2005/8/layout/vList6"/>
    <dgm:cxn modelId="{440C71F3-2E8B-484B-9585-5B5351542961}" type="presParOf" srcId="{A979D2E4-E472-47E4-8E98-9283F11475CA}" destId="{F023FDBC-479C-4403-9639-42934CFDB6AC}" srcOrd="2" destOrd="0" presId="urn:microsoft.com/office/officeart/2005/8/layout/vList6"/>
    <dgm:cxn modelId="{D68E114F-716E-4827-A8B2-93C1A114BF76}" type="presParOf" srcId="{F023FDBC-479C-4403-9639-42934CFDB6AC}" destId="{5EF44709-6539-45FC-873B-4EB588565682}" srcOrd="0" destOrd="0" presId="urn:microsoft.com/office/officeart/2005/8/layout/vList6"/>
    <dgm:cxn modelId="{4FB40F27-4447-44F6-99D9-F3362F54B3DC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300" i="1" kern="1200" dirty="0">
            <a:solidFill>
              <a:srgbClr val="2F558D"/>
            </a:solidFill>
            <a:latin typeface="Roboto" panose="02000000000000000000" pitchFamily="2" charset="0"/>
            <a:ea typeface="Roboto" panose="02000000000000000000" pitchFamily="2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- 5 działań podstawowych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- 33 działania uzupełniające</a:t>
          </a: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  <a:t>10 jcwpd 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  <a:t>z zestawem działań</a:t>
          </a: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0559" y="193107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600" kern="1200" dirty="0">
            <a:solidFill>
              <a:schemeClr val="bg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790559" y="215046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84004" y="1985202"/>
          <a:ext cx="2626199" cy="162000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  <a:t>6 jcwpd bez zestawu działań </a:t>
          </a:r>
          <a:b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</a:b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  <a:t>(jcwpd nr </a:t>
          </a:r>
          <a:r>
            <a:rPr lang="pl-PL" sz="130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  <a:t>40, 41, 42, 59, </a:t>
          </a:r>
          <a:br>
            <a:rPr lang="pl-PL" sz="130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</a:br>
          <a:r>
            <a:rPr lang="pl-PL" sz="130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Calibri" pitchFamily="34" charset="0"/>
            </a:rPr>
            <a:t>61 i 81)</a:t>
          </a:r>
        </a:p>
      </dsp:txBody>
      <dsp:txXfrm>
        <a:off x="263086" y="2064284"/>
        <a:ext cx="2468035" cy="1461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C23E469B-AF13-47CA-BD24-CFC3086E44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3DF3378-C435-45A1-9729-CEB8613D374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AEC8198-ACEA-4B2B-8F55-45396575D665}" type="datetimeFigureOut">
              <a:rPr lang="pl-PL"/>
              <a:pPr>
                <a:defRPr/>
              </a:pPr>
              <a:t>03.09.2021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C57BC85E-095C-40B1-A22A-88C0A05B63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D106117F-884F-4998-9669-96EFADC9FF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B8BC369-42D1-4CEE-AEF2-84A9E620B3C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2ED0F2C-D355-44DF-88F4-E438C37A59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18C190F-760D-493D-AD95-FF95BA2606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15037586-DDAF-4FEA-B7B6-299DEE2344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3CC14879-CF49-4C43-9DD4-49F2761813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D7EE37B0-A317-4655-939D-F7D3CCD7D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F98F5D-9911-41C5-B2F4-44D11E4A5F28}" type="slidenum">
              <a:rPr lang="pl-PL" altLang="pl-PL" smtClean="0">
                <a:latin typeface="Calibri" panose="020F0502020204030204" pitchFamily="34" charset="0"/>
              </a:rPr>
              <a:pPr/>
              <a:t>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8D17B76C-71EB-42C4-8E02-FA5775418F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B2B5D703-5EFB-4EBA-8790-36FD1A09E5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84B89BF7-2160-45B5-A8BD-7B01956BD5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AB7340-E8FF-4D5F-8C86-518CE3154454}" type="slidenum">
              <a:rPr lang="pl-PL" altLang="pl-PL" smtClean="0"/>
              <a:pPr>
                <a:spcBef>
                  <a:spcPct val="0"/>
                </a:spcBef>
              </a:pPr>
              <a:t>2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C4F75F71-40A9-4E2B-908D-E4930DD1D5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6699B3C7-3D6B-4AC1-9D89-3A2F256854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38DA633B-9D72-476C-9656-84FC698228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E09122-3C78-4777-880D-C1A6ECC6CCF9}" type="slidenum">
              <a:rPr lang="pl-PL" altLang="pl-PL" smtClean="0"/>
              <a:pPr>
                <a:spcBef>
                  <a:spcPct val="0"/>
                </a:spcBef>
              </a:pPr>
              <a:t>3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B791976A-0454-4E88-8152-90F3A46B1F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057D5B1B-2E5F-4092-8F2F-A42BF97ED2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43554768-04E9-41BE-9212-8498077B7A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9BC9DE-23BF-4D90-B171-6EF271AEE5FC}" type="slidenum">
              <a:rPr lang="pl-PL" altLang="pl-PL" smtClean="0"/>
              <a:pPr>
                <a:spcBef>
                  <a:spcPct val="0"/>
                </a:spcBef>
              </a:pPr>
              <a:t>4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ymbol zastępczy obrazu slajdu 1">
            <a:extLst>
              <a:ext uri="{FF2B5EF4-FFF2-40B4-BE49-F238E27FC236}">
                <a16:creationId xmlns:a16="http://schemas.microsoft.com/office/drawing/2014/main" id="{1DC38A81-9113-4C41-9EA5-8F53A90CA0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Symbol zastępczy notatek 2">
            <a:extLst>
              <a:ext uri="{FF2B5EF4-FFF2-40B4-BE49-F238E27FC236}">
                <a16:creationId xmlns:a16="http://schemas.microsoft.com/office/drawing/2014/main" id="{39E283DB-4366-4ACE-8C0B-D5C75EC4FB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72708" name="Symbol zastępczy numeru slajdu 3">
            <a:extLst>
              <a:ext uri="{FF2B5EF4-FFF2-40B4-BE49-F238E27FC236}">
                <a16:creationId xmlns:a16="http://schemas.microsoft.com/office/drawing/2014/main" id="{0CF44105-E615-4CFF-9076-977AE982BB4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3588F2E-5120-4D39-AC13-162A0507F549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ymbol zastępczy obrazu slajdu 1">
            <a:extLst>
              <a:ext uri="{FF2B5EF4-FFF2-40B4-BE49-F238E27FC236}">
                <a16:creationId xmlns:a16="http://schemas.microsoft.com/office/drawing/2014/main" id="{2CC013AA-F7C3-4F6E-A06C-1DC49D99AE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Symbol zastępczy notatek 2">
            <a:extLst>
              <a:ext uri="{FF2B5EF4-FFF2-40B4-BE49-F238E27FC236}">
                <a16:creationId xmlns:a16="http://schemas.microsoft.com/office/drawing/2014/main" id="{65C34AE3-9989-4A36-A300-6B320B117F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4996" name="Symbol zastępczy numeru slajdu 3">
            <a:extLst>
              <a:ext uri="{FF2B5EF4-FFF2-40B4-BE49-F238E27FC236}">
                <a16:creationId xmlns:a16="http://schemas.microsoft.com/office/drawing/2014/main" id="{46A59A80-D8CF-445C-A4A6-316F0494002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0CFD5D73-3E8C-4DFB-8250-6473AC323793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ymbol zastępczy obrazu slajdu 1">
            <a:extLst>
              <a:ext uri="{FF2B5EF4-FFF2-40B4-BE49-F238E27FC236}">
                <a16:creationId xmlns:a16="http://schemas.microsoft.com/office/drawing/2014/main" id="{312CE541-89C9-4EC0-97EC-E4509285C8A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Symbol zastępczy notatek 2">
            <a:extLst>
              <a:ext uri="{FF2B5EF4-FFF2-40B4-BE49-F238E27FC236}">
                <a16:creationId xmlns:a16="http://schemas.microsoft.com/office/drawing/2014/main" id="{4522909D-B581-4DF3-8626-EF9A270464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7044" name="Symbol zastępczy numeru slajdu 3">
            <a:extLst>
              <a:ext uri="{FF2B5EF4-FFF2-40B4-BE49-F238E27FC236}">
                <a16:creationId xmlns:a16="http://schemas.microsoft.com/office/drawing/2014/main" id="{2E4E8CF4-E07A-42C3-9EE8-C9F8191CC21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6D97BA3-66A9-477A-9CF0-F7A8A7A4D2A1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ymbol zastępczy obrazu slajdu 1">
            <a:extLst>
              <a:ext uri="{FF2B5EF4-FFF2-40B4-BE49-F238E27FC236}">
                <a16:creationId xmlns:a16="http://schemas.microsoft.com/office/drawing/2014/main" id="{B1E5CCA9-D60D-49DB-9252-2EDE7C2E57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Symbol zastępczy notatek 2">
            <a:extLst>
              <a:ext uri="{FF2B5EF4-FFF2-40B4-BE49-F238E27FC236}">
                <a16:creationId xmlns:a16="http://schemas.microsoft.com/office/drawing/2014/main" id="{437D99F6-79C3-4F98-BF68-EEA5F62D72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9699" name="Symbol zastępczy numeru slajdu 3">
            <a:extLst>
              <a:ext uri="{FF2B5EF4-FFF2-40B4-BE49-F238E27FC236}">
                <a16:creationId xmlns:a16="http://schemas.microsoft.com/office/drawing/2014/main" id="{F94E9AD6-58EC-4AF0-8055-84641B60AAF2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311D34C-9613-4686-BA08-B36B7B58779A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ymbol zastępczy obrazu slajdu 1">
            <a:extLst>
              <a:ext uri="{FF2B5EF4-FFF2-40B4-BE49-F238E27FC236}">
                <a16:creationId xmlns:a16="http://schemas.microsoft.com/office/drawing/2014/main" id="{94AD358C-CAF7-4CD7-89F0-BC17799D96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Symbol zastępczy notatek 2">
            <a:extLst>
              <a:ext uri="{FF2B5EF4-FFF2-40B4-BE49-F238E27FC236}">
                <a16:creationId xmlns:a16="http://schemas.microsoft.com/office/drawing/2014/main" id="{36CB8830-5D4E-4457-80CC-1A58616797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31747" name="Symbol zastępczy numeru slajdu 3">
            <a:extLst>
              <a:ext uri="{FF2B5EF4-FFF2-40B4-BE49-F238E27FC236}">
                <a16:creationId xmlns:a16="http://schemas.microsoft.com/office/drawing/2014/main" id="{94525E36-ECCA-4200-877C-7C378EEE5E03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2A449CDF-6C6F-4938-B484-50C6314B30FE}" type="slidenum">
              <a:rPr lang="pl-PL" altLang="pl-PL" sz="1300">
                <a:latin typeface="Calibri" panose="020F0502020204030204" pitchFamily="34" charset="0"/>
              </a:rPr>
              <a:pPr algn="r"/>
              <a:t>9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ymbol zastępczy obrazu slajdu 1">
            <a:extLst>
              <a:ext uri="{FF2B5EF4-FFF2-40B4-BE49-F238E27FC236}">
                <a16:creationId xmlns:a16="http://schemas.microsoft.com/office/drawing/2014/main" id="{380DE6A8-00E2-45DC-8D30-99B5507567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Symbol zastępczy notatek 2">
            <a:extLst>
              <a:ext uri="{FF2B5EF4-FFF2-40B4-BE49-F238E27FC236}">
                <a16:creationId xmlns:a16="http://schemas.microsoft.com/office/drawing/2014/main" id="{3D016370-E02D-4AA5-9BBF-75A83FAA93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3795" name="Symbol zastępczy numeru slajdu 3">
            <a:extLst>
              <a:ext uri="{FF2B5EF4-FFF2-40B4-BE49-F238E27FC236}">
                <a16:creationId xmlns:a16="http://schemas.microsoft.com/office/drawing/2014/main" id="{DC337CEB-23B9-4B7A-9B33-05F375C49F9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2A19E10-89B4-4ECC-9244-EE6EE6F13FAF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ymbol zastępczy obrazu slajdu 1">
            <a:extLst>
              <a:ext uri="{FF2B5EF4-FFF2-40B4-BE49-F238E27FC236}">
                <a16:creationId xmlns:a16="http://schemas.microsoft.com/office/drawing/2014/main" id="{E5637D8C-AC65-426F-B117-C157960E54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2" name="Symbol zastępczy notatek 2">
            <a:extLst>
              <a:ext uri="{FF2B5EF4-FFF2-40B4-BE49-F238E27FC236}">
                <a16:creationId xmlns:a16="http://schemas.microsoft.com/office/drawing/2014/main" id="{FBFCB153-4BE2-49FF-8C15-771F4E1B1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5843" name="Symbol zastępczy numeru slajdu 3">
            <a:extLst>
              <a:ext uri="{FF2B5EF4-FFF2-40B4-BE49-F238E27FC236}">
                <a16:creationId xmlns:a16="http://schemas.microsoft.com/office/drawing/2014/main" id="{C311F771-A0E8-464E-91C2-0AFD31EE35E7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24E4107-6689-4381-9743-72EF7DAADC52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ymbol zastępczy obrazu slajdu 1">
            <a:extLst>
              <a:ext uri="{FF2B5EF4-FFF2-40B4-BE49-F238E27FC236}">
                <a16:creationId xmlns:a16="http://schemas.microsoft.com/office/drawing/2014/main" id="{39B2B730-285D-498C-A4F3-F53D5043CC6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Symbol zastępczy notatek 2">
            <a:extLst>
              <a:ext uri="{FF2B5EF4-FFF2-40B4-BE49-F238E27FC236}">
                <a16:creationId xmlns:a16="http://schemas.microsoft.com/office/drawing/2014/main" id="{B4A07EA6-A7D3-4AB4-9CE7-32F011A00C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7891" name="Symbol zastępczy numeru slajdu 3">
            <a:extLst>
              <a:ext uri="{FF2B5EF4-FFF2-40B4-BE49-F238E27FC236}">
                <a16:creationId xmlns:a16="http://schemas.microsoft.com/office/drawing/2014/main" id="{E5B6884A-913A-4D9F-B8F3-FB4981B19615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AE3D2C6-94F8-48BE-A90C-DA9264EE92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ymbol zastępczy obrazu slajdu 1">
            <a:extLst>
              <a:ext uri="{FF2B5EF4-FFF2-40B4-BE49-F238E27FC236}">
                <a16:creationId xmlns:a16="http://schemas.microsoft.com/office/drawing/2014/main" id="{D96CBAC0-E328-4943-936F-119F69FE7F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8" name="Symbol zastępczy notatek 2">
            <a:extLst>
              <a:ext uri="{FF2B5EF4-FFF2-40B4-BE49-F238E27FC236}">
                <a16:creationId xmlns:a16="http://schemas.microsoft.com/office/drawing/2014/main" id="{07A2F55C-D3D0-4C2C-AD7D-4DEB49589B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9939" name="Symbol zastępczy numeru slajdu 3">
            <a:extLst>
              <a:ext uri="{FF2B5EF4-FFF2-40B4-BE49-F238E27FC236}">
                <a16:creationId xmlns:a16="http://schemas.microsoft.com/office/drawing/2014/main" id="{6F6248E7-2EA5-4D04-97CD-F14ECF4EA11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1B9C9A9C-B04D-45DD-B9D0-92EE3A01B331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ymbol zastępczy obrazu slajdu 1">
            <a:extLst>
              <a:ext uri="{FF2B5EF4-FFF2-40B4-BE49-F238E27FC236}">
                <a16:creationId xmlns:a16="http://schemas.microsoft.com/office/drawing/2014/main" id="{C5C89906-2611-40AD-B63E-E9AEA6E2D5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Symbol zastępczy notatek 2">
            <a:extLst>
              <a:ext uri="{FF2B5EF4-FFF2-40B4-BE49-F238E27FC236}">
                <a16:creationId xmlns:a16="http://schemas.microsoft.com/office/drawing/2014/main" id="{D7ED774F-8433-412D-BDA7-B44C1092B36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987" name="Symbol zastępczy numeru slajdu 3">
            <a:extLst>
              <a:ext uri="{FF2B5EF4-FFF2-40B4-BE49-F238E27FC236}">
                <a16:creationId xmlns:a16="http://schemas.microsoft.com/office/drawing/2014/main" id="{A413E3EC-51FF-426E-B283-A2CEB19679B5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14139F6C-2D91-4757-9058-5960E6A327C5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obrazu slajdu 1">
            <a:extLst>
              <a:ext uri="{FF2B5EF4-FFF2-40B4-BE49-F238E27FC236}">
                <a16:creationId xmlns:a16="http://schemas.microsoft.com/office/drawing/2014/main" id="{45A79B09-61CC-4B9A-B595-94F82CD4FF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Symbol zastępczy notatek 2">
            <a:extLst>
              <a:ext uri="{FF2B5EF4-FFF2-40B4-BE49-F238E27FC236}">
                <a16:creationId xmlns:a16="http://schemas.microsoft.com/office/drawing/2014/main" id="{31DE59CC-BB8C-464A-B264-69EEE2E3BC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2772" name="Symbol zastępczy numeru slajdu 3">
            <a:extLst>
              <a:ext uri="{FF2B5EF4-FFF2-40B4-BE49-F238E27FC236}">
                <a16:creationId xmlns:a16="http://schemas.microsoft.com/office/drawing/2014/main" id="{3368E58D-CB12-4023-8BF5-99958761258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CB4A4A0-ACC5-4854-B4AD-2986AACD85D8}" type="slidenum">
              <a:rPr lang="pl-PL" altLang="pl-PL"/>
              <a:pPr algn="r" eaLnBrk="1" hangingPunct="1">
                <a:spcBef>
                  <a:spcPct val="0"/>
                </a:spcBef>
              </a:pPr>
              <a:t>15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obrazu slajdu 1">
            <a:extLst>
              <a:ext uri="{FF2B5EF4-FFF2-40B4-BE49-F238E27FC236}">
                <a16:creationId xmlns:a16="http://schemas.microsoft.com/office/drawing/2014/main" id="{45A79B09-61CC-4B9A-B595-94F82CD4FF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Symbol zastępczy notatek 2">
            <a:extLst>
              <a:ext uri="{FF2B5EF4-FFF2-40B4-BE49-F238E27FC236}">
                <a16:creationId xmlns:a16="http://schemas.microsoft.com/office/drawing/2014/main" id="{31DE59CC-BB8C-464A-B264-69EEE2E3BC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2772" name="Symbol zastępczy numeru slajdu 3">
            <a:extLst>
              <a:ext uri="{FF2B5EF4-FFF2-40B4-BE49-F238E27FC236}">
                <a16:creationId xmlns:a16="http://schemas.microsoft.com/office/drawing/2014/main" id="{3368E58D-CB12-4023-8BF5-99958761258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CB4A4A0-ACC5-4854-B4AD-2986AACD85D8}" type="slidenum">
              <a:rPr lang="pl-PL" altLang="pl-PL"/>
              <a:pPr algn="r" eaLnBrk="1" hangingPunct="1">
                <a:spcBef>
                  <a:spcPct val="0"/>
                </a:spcBef>
              </a:pPr>
              <a:t>16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951005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C4BE6342-C875-4153-982A-09CEA614A4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3079082A-0A63-41FE-9226-FDCD06899B7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F1B54D21-0CBF-4B32-92CD-E2BE9BB5AB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69D495-1DE8-41E5-A10D-7CC2AFE6C423}" type="slidenum">
              <a:rPr lang="pl-PL" altLang="pl-PL" smtClean="0"/>
              <a:pPr>
                <a:spcBef>
                  <a:spcPct val="0"/>
                </a:spcBef>
              </a:pPr>
              <a:t>17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476288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34F837F5-08CA-4A63-BB3B-08002B8EAE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278E251A-F0FC-44E3-A8D7-C8222EC5ED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A9E58E1B-1E67-4A33-BF01-F8117D5F517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12C5F2B-EE39-418E-8109-59B1FE5A582C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34F837F5-08CA-4A63-BB3B-08002B8EAE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278E251A-F0FC-44E3-A8D7-C8222EC5ED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A9E58E1B-1E67-4A33-BF01-F8117D5F517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12C5F2B-EE39-418E-8109-59B1FE5A582C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877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ymbol zastępczy obrazu slajdu 1">
            <a:extLst>
              <a:ext uri="{FF2B5EF4-FFF2-40B4-BE49-F238E27FC236}">
                <a16:creationId xmlns:a16="http://schemas.microsoft.com/office/drawing/2014/main" id="{7AE35CC8-E415-464D-9390-19DE5A4998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4" name="Symbol zastępczy notatek 2">
            <a:extLst>
              <a:ext uri="{FF2B5EF4-FFF2-40B4-BE49-F238E27FC236}">
                <a16:creationId xmlns:a16="http://schemas.microsoft.com/office/drawing/2014/main" id="{6AD61AEB-F8DB-4ECF-A27C-1D33A0E02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54275" name="Symbol zastępczy numeru slajdu 3">
            <a:extLst>
              <a:ext uri="{FF2B5EF4-FFF2-40B4-BE49-F238E27FC236}">
                <a16:creationId xmlns:a16="http://schemas.microsoft.com/office/drawing/2014/main" id="{CF7586C2-D34D-428E-B10E-0DA95FEE49C5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F7A52D1D-61E1-401D-AB27-ABE5522E7465}" type="slidenum">
              <a:rPr lang="pl-PL" altLang="pl-PL" sz="1300">
                <a:latin typeface="Calibri" panose="020F0502020204030204" pitchFamily="34" charset="0"/>
              </a:rPr>
              <a:pPr algn="r"/>
              <a:t>20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C4BE6342-C875-4153-982A-09CEA614A4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3079082A-0A63-41FE-9226-FDCD06899B7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F1B54D21-0CBF-4B32-92CD-E2BE9BB5AB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69D495-1DE8-41E5-A10D-7CC2AFE6C423}" type="slidenum">
              <a:rPr lang="pl-PL" altLang="pl-PL" smtClean="0"/>
              <a:pPr>
                <a:spcBef>
                  <a:spcPct val="0"/>
                </a:spcBef>
              </a:pPr>
              <a:t>21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34F837F5-08CA-4A63-BB3B-08002B8EAE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278E251A-F0FC-44E3-A8D7-C8222EC5ED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A9E58E1B-1E67-4A33-BF01-F8117D5F517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12C5F2B-EE39-418E-8109-59B1FE5A582C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8400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67F97908-A0B6-4404-992E-90F258FE2A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828386CB-9620-4B26-B545-C89F13DD7B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08434021-E1F8-477A-8038-721595BE9FF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A689087-99B2-4E15-898C-A9336201E8C4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E31944C8-2A3B-440B-BB71-E854D91917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60014B7C-2806-4AB7-BB58-C1EDB34776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D9BAE644-15E0-4F26-B2B6-30CC3C6902E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2D258CC-8EC0-43E8-9861-3C746BD65927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190D5EC6-4609-4803-8471-88071973598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EB5A3186-95DE-4BE5-8774-D474FDC1C23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A38FDBAC-5B59-4374-B4A7-FD1C14F1BCF5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6AF6459-B71A-4CE9-8FE3-8A24BE6EBEAE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53738E-C179-443F-B79A-DF2BDBB9AB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0B0AE5E9-72F2-45BC-BEB7-C416BCE5C5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C78740AE-4BD8-449B-8868-81BF4F71509D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AF62133-4292-4633-85A4-E4004D1BEE34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ymbol zastępczy obrazu slajdu 1">
            <a:extLst>
              <a:ext uri="{FF2B5EF4-FFF2-40B4-BE49-F238E27FC236}">
                <a16:creationId xmlns:a16="http://schemas.microsoft.com/office/drawing/2014/main" id="{C57B9027-701C-412B-9691-BCA4FF8EB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6" name="Symbol zastępczy notatek 2">
            <a:extLst>
              <a:ext uri="{FF2B5EF4-FFF2-40B4-BE49-F238E27FC236}">
                <a16:creationId xmlns:a16="http://schemas.microsoft.com/office/drawing/2014/main" id="{E927963F-6D4B-47E7-93E4-A8E8300A16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52227" name="Symbol zastępczy numeru slajdu 3">
            <a:extLst>
              <a:ext uri="{FF2B5EF4-FFF2-40B4-BE49-F238E27FC236}">
                <a16:creationId xmlns:a16="http://schemas.microsoft.com/office/drawing/2014/main" id="{52400FDA-8416-44E5-8525-88338378D7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DDCEE09-B0A7-4583-87B8-DBC5D217FED2}" type="slidenum">
              <a:rPr lang="pl-PL" altLang="pl-PL">
                <a:latin typeface="Calibri" panose="020F0502020204030204" pitchFamily="34" charset="0"/>
              </a:rPr>
              <a:pPr eaLnBrk="1" hangingPunct="1"/>
              <a:t>29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8943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>
                <a:solidFill>
                  <a:prstClr val="black"/>
                </a:solidFill>
              </a:rPr>
              <a:pPr/>
              <a:t>30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>
                <a:solidFill>
                  <a:prstClr val="black"/>
                </a:solidFill>
              </a:rPr>
              <a:pPr/>
              <a:t>31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74677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ymbol zastępczy obrazu slajdu 1">
            <a:extLst>
              <a:ext uri="{FF2B5EF4-FFF2-40B4-BE49-F238E27FC236}">
                <a16:creationId xmlns:a16="http://schemas.microsoft.com/office/drawing/2014/main" id="{DCD1BAB2-5CB6-4FDD-8223-9EA055F227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8" name="Symbol zastępczy notatek 2">
            <a:extLst>
              <a:ext uri="{FF2B5EF4-FFF2-40B4-BE49-F238E27FC236}">
                <a16:creationId xmlns:a16="http://schemas.microsoft.com/office/drawing/2014/main" id="{5405B120-EF3F-42A9-8946-332BC2D7545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60419" name="Symbol zastępczy numeru slajdu 3">
            <a:extLst>
              <a:ext uri="{FF2B5EF4-FFF2-40B4-BE49-F238E27FC236}">
                <a16:creationId xmlns:a16="http://schemas.microsoft.com/office/drawing/2014/main" id="{5A294EDF-2A17-4DD1-A196-643858B84F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18E3AC-9E5A-417D-B39D-79C41D73C9A0}" type="slidenum">
              <a:rPr lang="pl-PL" altLang="pl-PL">
                <a:latin typeface="Calibri" panose="020F0502020204030204" pitchFamily="34" charset="0"/>
              </a:rPr>
              <a:pPr eaLnBrk="1" hangingPunct="1"/>
              <a:t>33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5335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obrazu slajdu 1">
            <a:extLst>
              <a:ext uri="{FF2B5EF4-FFF2-40B4-BE49-F238E27FC236}">
                <a16:creationId xmlns:a16="http://schemas.microsoft.com/office/drawing/2014/main" id="{E8874C10-0CE6-4788-9631-B544DD0F1E9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Symbol zastępczy notatek 2">
            <a:extLst>
              <a:ext uri="{FF2B5EF4-FFF2-40B4-BE49-F238E27FC236}">
                <a16:creationId xmlns:a16="http://schemas.microsoft.com/office/drawing/2014/main" id="{8683DE68-AD24-4E95-ACCA-6BF82C3908B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8132" name="Symbol zastępczy numeru slajdu 3">
            <a:extLst>
              <a:ext uri="{FF2B5EF4-FFF2-40B4-BE49-F238E27FC236}">
                <a16:creationId xmlns:a16="http://schemas.microsoft.com/office/drawing/2014/main" id="{FB9E3FF4-623D-4973-AC31-8912B69D0D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FAB80F-6F39-402E-A07F-15227217F311}" type="slidenum">
              <a:rPr lang="pl-PL" altLang="pl-PL" smtClean="0"/>
              <a:pPr>
                <a:spcBef>
                  <a:spcPct val="0"/>
                </a:spcBef>
              </a:pPr>
              <a:t>36</a:t>
            </a:fld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7674D-7FDC-4259-A57C-1868EAC49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78864-D38D-4FBE-90CF-86C6D9150E04}" type="datetimeFigureOut">
              <a:rPr lang="pl-PL"/>
              <a:pPr>
                <a:defRPr/>
              </a:pPr>
              <a:t>03.09.2021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8255E-33F4-4540-BEAB-C60BCE63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92321-571C-450A-9A70-E4BD6F3C1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72D9F-4086-4116-B997-6DCC7BB796A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0988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F4348-4DBB-492C-8B45-B32F982CE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C1295-65DA-449D-8D14-843687A61AE6}" type="datetimeFigureOut">
              <a:rPr lang="pl-PL"/>
              <a:pPr>
                <a:defRPr/>
              </a:pPr>
              <a:t>03.09.2021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E2333-06F2-422E-A806-C094DABF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DFE5A-176C-4F0D-ACAE-87AA25093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A9C0F-823B-468E-A568-633DC99E1CA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02813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F84920-457E-43CD-9C20-74CD8A253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1411E-9A81-47CB-B616-CA022F79C9D2}" type="datetimeFigureOut">
              <a:rPr lang="pl-PL"/>
              <a:pPr>
                <a:defRPr/>
              </a:pPr>
              <a:t>03.09.2021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DC9CB-1428-4BFB-9BB0-8299116E5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F91D1-59B5-4C70-BFE4-8D335A6E4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E914E-0ECD-4535-B53A-4385029DBA3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3874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D4833A4-E6B1-45DD-9746-1DB6B9BF3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E3BB3-996C-4E25-B1A3-152693F29D36}" type="datetimeFigureOut">
              <a:rPr lang="pl-PL"/>
              <a:pPr>
                <a:defRPr/>
              </a:pPr>
              <a:t>03.09.2021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50570BA-50CE-4E8B-8916-4EADB327A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DF03955-0ED2-4A6C-8075-2E507A41A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06958-E698-4B9C-8ED4-CCE04946F01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4900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7C3DE7B-A16B-4244-A798-65F46B005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A0019-F962-45F9-A578-7FEDE9314389}" type="datetimeFigureOut">
              <a:rPr lang="pl-PL"/>
              <a:pPr>
                <a:defRPr/>
              </a:pPr>
              <a:t>03.09.2021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7046C6F-455E-407E-B1FC-AFC06B57B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5469ADA-B37C-45FA-B930-717FCFF7B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A645B-3B03-474C-BFCE-077910EAC57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4140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F2BDE4B-0624-4F92-A4FD-BA7326E90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F9F83-E922-410E-8988-9A9E0283A711}" type="datetimeFigureOut">
              <a:rPr lang="pl-PL"/>
              <a:pPr>
                <a:defRPr/>
              </a:pPr>
              <a:t>03.09.2021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5AD77F4-8124-4DB9-ADF4-FC532792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43715AE-B3FB-4448-89BE-1492E1F10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16987-5F3B-46D9-B6F3-E940B4BED3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8071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0CC9FC4-89A5-4464-906A-55CE660FA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37268-E6B0-4EA3-BB36-520C30342055}" type="datetimeFigureOut">
              <a:rPr lang="pl-PL"/>
              <a:pPr>
                <a:defRPr/>
              </a:pPr>
              <a:t>03.09.2021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12DEC4E-3B40-4089-B1AB-07FCFB348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F80A5FC-B6C5-49CD-8823-22E8C170B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8AF16-E8FC-4829-B9F3-B3D59888A96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5532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1B338B8-10F7-49BE-88E6-FF53E254F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4BF64-159B-4FB3-84B1-C1C7D147C1A1}" type="datetimeFigureOut">
              <a:rPr lang="pl-PL"/>
              <a:pPr>
                <a:defRPr/>
              </a:pPr>
              <a:t>03.09.2021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EFAD6C0-3F88-4214-ACCF-34690AA70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1168864-AF25-4D85-B01A-05559FB1F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F4BD5-87C3-4A55-9590-FE97F3E7D7C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8649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9205C95-351E-485B-ACBC-D78096CA5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E071E-818A-40F0-A8C1-8AF7F4DCB1CD}" type="datetimeFigureOut">
              <a:rPr lang="pl-PL"/>
              <a:pPr>
                <a:defRPr/>
              </a:pPr>
              <a:t>03.09.2021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3388B3-F9BE-47B9-97E3-DBF5B35E1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65D6356-B042-4F7A-9349-260B29701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61586-762B-419B-A309-F6C6EF53DC4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60990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A7979-9EB3-4A49-B90C-060128457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AAECD-F50A-4CD0-AEF2-14A51DF7C690}" type="datetimeFigureOut">
              <a:rPr lang="pl-PL"/>
              <a:pPr>
                <a:defRPr/>
              </a:pPr>
              <a:t>03.09.2021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8BD3F-03EA-4105-AB10-2A4B41DBF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679F5-022F-4A1E-9BB0-4771E70AD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A7D8E-2E95-4510-AC86-4BDC172FCDC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82807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05C7C-957A-44AE-8DF6-7F4F531AE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6718F-4594-4725-8234-164BC8CDA564}" type="datetimeFigureOut">
              <a:rPr lang="pl-PL"/>
              <a:pPr>
                <a:defRPr/>
              </a:pPr>
              <a:t>03.09.2021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A790B-D794-4FA8-9F81-115844B1F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063C1-21ED-4D55-829F-45BF44456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45441-C1ED-463D-B0B9-14DFD6645A3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65315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7229E48-DF8B-4D51-904A-5A261531EF7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AE253FF-D553-49BD-9BF7-C5D064B1C2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9099F-512B-4FE9-8633-70E4F3DDA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979F12-9F50-499D-A1D1-E6F0F3589C02}" type="datetimeFigureOut">
              <a:rPr lang="pl-PL"/>
              <a:pPr>
                <a:defRPr/>
              </a:pPr>
              <a:t>03.09.2021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DA5AB-7E6A-48F0-9E21-81AFD7C9B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AC971-E806-4BF3-80A4-6628CE2C4E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24D2CFE-FD64-4996-82DF-D4529AA95CB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4.png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chart" Target="../charts/chart16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9">
            <a:extLst>
              <a:ext uri="{FF2B5EF4-FFF2-40B4-BE49-F238E27FC236}">
                <a16:creationId xmlns:a16="http://schemas.microsoft.com/office/drawing/2014/main" id="{55D34EB4-63E8-4E91-881B-CCD27FB9D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11">
            <a:extLst>
              <a:ext uri="{FF2B5EF4-FFF2-40B4-BE49-F238E27FC236}">
                <a16:creationId xmlns:a16="http://schemas.microsoft.com/office/drawing/2014/main" id="{C9A9B24E-AD4D-4422-B928-E12274FED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D06C221-FD48-4E14-81A5-D686540F1DC4}"/>
              </a:ext>
            </a:extLst>
          </p:cNvPr>
          <p:cNvSpPr txBox="1"/>
          <p:nvPr/>
        </p:nvSpPr>
        <p:spPr>
          <a:xfrm>
            <a:off x="436563" y="984250"/>
            <a:ext cx="113188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4565E61-02D9-4B13-8C5B-8335AF291176}"/>
              </a:ext>
            </a:extLst>
          </p:cNvPr>
          <p:cNvSpPr/>
          <p:nvPr/>
        </p:nvSpPr>
        <p:spPr>
          <a:xfrm>
            <a:off x="742336" y="2407205"/>
            <a:ext cx="10707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Zestawy działań zaplanowane do realizacji na obszarze dorzecza Odry - region wodny Warty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E8315C71-E1E9-4A13-B3A4-492A5D0F3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A47124F0-2DA9-436A-AA22-2E4ED56EE5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FC514426-9B01-4703-9360-28937E400CFB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B1855343-5600-42BA-887A-4F9842D8B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y działań zaplanowane do realizacji na obszarze dorzecza Odry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region wodny Warty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BCACC8A-2673-47FA-8124-44350F0AD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6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6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Jóźwiak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518B727F-49CD-4770-A111-D8C21C72F2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83BA21D1-EDC3-4BC1-93E4-5B838901EA39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53892405-FC6E-4334-A027-43E6CF82C5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86AA3349-9C79-4DBC-B2F7-21F7BEF87B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9" name="Obraz 11">
            <a:extLst>
              <a:ext uri="{FF2B5EF4-FFF2-40B4-BE49-F238E27FC236}">
                <a16:creationId xmlns:a16="http://schemas.microsoft.com/office/drawing/2014/main" id="{79515F69-DB49-4C02-9965-64CDAE383E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313" y="3073400"/>
            <a:ext cx="3517900" cy="15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BB8EC143-C2B2-4329-9DCF-264F94FAD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74FC95AB-917B-4C11-8E1D-53EDC5E15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 Box 534">
            <a:extLst>
              <a:ext uri="{FF2B5EF4-FFF2-40B4-BE49-F238E27FC236}">
                <a16:creationId xmlns:a16="http://schemas.microsoft.com/office/drawing/2014/main" id="{BB54090B-3081-4AA8-9894-41038F639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88" y="1433513"/>
            <a:ext cx="4391025" cy="470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W obszarze dorzecza Odry zestawy działań naprawczych opracowano dla 85 % wszystkich jcw w obszarze dorzecza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l-PL" altLang="pl-PL" sz="1300" dirty="0">
                <a:latin typeface="Roboto" panose="02000000000000000000" pitchFamily="2" charset="0"/>
                <a:cs typeface="Roboto" panose="02000000000000000000" pitchFamily="2" charset="0"/>
              </a:rPr>
              <a:t>w tym dla: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300" dirty="0">
              <a:latin typeface="Roboto" panose="02000000000000000000" pitchFamily="2" charset="0"/>
              <a:cs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354 jcw w regionie wodnym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Dolnej</a:t>
            </a:r>
            <a:r>
              <a:rPr lang="en-US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Odry</a:t>
            </a:r>
            <a:r>
              <a:rPr lang="en-US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 i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Przymorza</a:t>
            </a:r>
            <a:r>
              <a:rPr lang="en-US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altLang="pl-PL" sz="1300" dirty="0" err="1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Zachodniego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 (zestaw działań naprawczych opracowany dla 90% wszystkich jcw regionu),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131 jcw w regionie wodnym Górnej Odry (zestaw działań opracowany dla 81% wszystkich jcw regionu),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251 jcw w regionie wodnym Noteci (zestaw działań naprawczych opracowany</a:t>
            </a:r>
            <a:r>
              <a:rPr lang="pl-PL" altLang="pl-PL" sz="1300" dirty="0">
                <a:latin typeface="Roboto" panose="02000000000000000000" pitchFamily="2" charset="0"/>
                <a:cs typeface="Roboto" panose="02000000000000000000" pitchFamily="2" charset="0"/>
              </a:rPr>
              <a:t> dla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82% wszystkich jcw regionu),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418 jcw w regionie wodnym Środkowej Odry (zestaw działań naprawczych opracowany</a:t>
            </a:r>
            <a:r>
              <a:rPr lang="pl-PL" altLang="pl-PL" sz="1300" dirty="0">
                <a:latin typeface="Roboto" panose="02000000000000000000" pitchFamily="2" charset="0"/>
                <a:cs typeface="Roboto" panose="02000000000000000000" pitchFamily="2" charset="0"/>
              </a:rPr>
              <a:t> dla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83% wszystkich jcw regionu),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376 jcw w regionie wodnym Warty (zestaw działań naprawczych opracowany</a:t>
            </a:r>
            <a:r>
              <a:rPr lang="pl-PL" altLang="pl-PL" sz="1300" b="1" dirty="0">
                <a:latin typeface="Roboto" panose="02000000000000000000" pitchFamily="2" charset="0"/>
                <a:cs typeface="Roboto" panose="02000000000000000000" pitchFamily="2" charset="0"/>
              </a:rPr>
              <a:t> dla </a:t>
            </a:r>
            <a:r>
              <a:rPr lang="pl-PL" altLang="pl-PL" sz="1300" b="1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90 % wszystkich jcw regionu).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Dla wszystkich jcw obowiązują działania z katalogu krajowego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endParaRPr lang="pl-PL" altLang="pl-PL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90941A60-760B-4DD7-BBF0-55D259F16153}"/>
              </a:ext>
            </a:extLst>
          </p:cNvPr>
          <p:cNvGraphicFramePr>
            <a:graphicFrameLocks noGrp="1"/>
          </p:cNvGraphicFramePr>
          <p:nvPr/>
        </p:nvGraphicFramePr>
        <p:xfrm>
          <a:off x="8726488" y="5689600"/>
          <a:ext cx="4584700" cy="212794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437" marB="4543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175" name="Obraz 9">
            <a:extLst>
              <a:ext uri="{FF2B5EF4-FFF2-40B4-BE49-F238E27FC236}">
                <a16:creationId xmlns:a16="http://schemas.microsoft.com/office/drawing/2014/main" id="{9D91EDC7-FDD9-411B-A57D-A9DA1301A0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BE630CD8-BECC-419F-855D-764B30D37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Odry</a:t>
            </a:r>
          </a:p>
        </p:txBody>
      </p:sp>
      <p:pic>
        <p:nvPicPr>
          <p:cNvPr id="7177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56BF7D6-B7C1-426C-99BB-5859E53A0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638" y="1311275"/>
            <a:ext cx="3454400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96AD8BF2-12EE-4533-A47E-79B67C7A2580}"/>
              </a:ext>
            </a:extLst>
          </p:cNvPr>
          <p:cNvGraphicFramePr>
            <a:graphicFrameLocks noGrp="1"/>
          </p:cNvGraphicFramePr>
          <p:nvPr/>
        </p:nvGraphicFramePr>
        <p:xfrm>
          <a:off x="4886325" y="566102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180" name="Obraz 14">
            <a:extLst>
              <a:ext uri="{FF2B5EF4-FFF2-40B4-BE49-F238E27FC236}">
                <a16:creationId xmlns:a16="http://schemas.microsoft.com/office/drawing/2014/main" id="{6709B272-B813-448E-9EDC-F184B6DFE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50" y="547688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DA43C976-576A-43AC-B5B6-DEA5ACFF57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25" y="1311275"/>
            <a:ext cx="34544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upa 14">
            <a:extLst>
              <a:ext uri="{FF2B5EF4-FFF2-40B4-BE49-F238E27FC236}">
                <a16:creationId xmlns:a16="http://schemas.microsoft.com/office/drawing/2014/main" id="{62277E4C-D603-4D13-A2C8-156E8554175D}"/>
              </a:ext>
            </a:extLst>
          </p:cNvPr>
          <p:cNvGrpSpPr>
            <a:grpSpLocks/>
          </p:cNvGrpSpPr>
          <p:nvPr/>
        </p:nvGrpSpPr>
        <p:grpSpPr bwMode="auto">
          <a:xfrm>
            <a:off x="8321675" y="1076325"/>
            <a:ext cx="3565525" cy="4994275"/>
            <a:chOff x="8321464" y="1076303"/>
            <a:chExt cx="3333727" cy="4618870"/>
          </a:xfrm>
        </p:grpSpPr>
        <p:pic>
          <p:nvPicPr>
            <p:cNvPr id="9226" name="Obraz 13" descr="Obraz zawierający mapa&#10;&#10;Opis wygenerowany automatycznie">
              <a:extLst>
                <a:ext uri="{FF2B5EF4-FFF2-40B4-BE49-F238E27FC236}">
                  <a16:creationId xmlns:a16="http://schemas.microsoft.com/office/drawing/2014/main" id="{F3DB2EAC-E65E-4DC2-814B-400163BF57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38" t="4553" r="16190" b="4092"/>
            <a:stretch>
              <a:fillRect/>
            </a:stretch>
          </p:blipFill>
          <p:spPr bwMode="auto">
            <a:xfrm>
              <a:off x="8451005" y="1076303"/>
              <a:ext cx="3204186" cy="4618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Prostokąt: zaokrąglone rogi 6">
              <a:extLst>
                <a:ext uri="{FF2B5EF4-FFF2-40B4-BE49-F238E27FC236}">
                  <a16:creationId xmlns:a16="http://schemas.microsoft.com/office/drawing/2014/main" id="{A67BB9D8-EC6E-4721-85D7-75561054A175}"/>
                </a:ext>
              </a:extLst>
            </p:cNvPr>
            <p:cNvSpPr/>
            <p:nvPr/>
          </p:nvSpPr>
          <p:spPr>
            <a:xfrm>
              <a:off x="8321464" y="1328829"/>
              <a:ext cx="1601555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jcwp rzeczne (RW)</a:t>
              </a:r>
            </a:p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8 020 działań </a:t>
              </a:r>
              <a:r>
                <a:rPr lang="pl-PL" altLang="pl-PL" sz="1000">
                  <a:solidFill>
                    <a:schemeClr val="bg1"/>
                  </a:solidFill>
                  <a:latin typeface="Roboto" panose="02000000000000000000" pitchFamily="2" charset="0"/>
                </a:rPr>
                <a:t>(74% wszystkich działań)</a:t>
              </a:r>
            </a:p>
          </p:txBody>
        </p:sp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6D05ED32-678B-4DA9-8C3F-FA7B982F243A}"/>
                </a:ext>
              </a:extLst>
            </p:cNvPr>
            <p:cNvSpPr/>
            <p:nvPr/>
          </p:nvSpPr>
          <p:spPr>
            <a:xfrm>
              <a:off x="10053637" y="1964548"/>
              <a:ext cx="1601554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jcwp zbiornikowe (RWr)</a:t>
              </a:r>
            </a:p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57 działań</a:t>
              </a:r>
              <a:endParaRPr lang="pl-PL" altLang="pl-PL" sz="1000">
                <a:solidFill>
                  <a:schemeClr val="bg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5A721803-DE77-4A97-BE10-4E1928C6D87E}"/>
                </a:ext>
              </a:extLst>
            </p:cNvPr>
            <p:cNvSpPr/>
            <p:nvPr/>
          </p:nvSpPr>
          <p:spPr>
            <a:xfrm>
              <a:off x="8321464" y="2504835"/>
              <a:ext cx="1601555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jcwp jeziorne (LW)</a:t>
              </a:r>
            </a:p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2 398 działań </a:t>
              </a:r>
              <a:r>
                <a:rPr lang="pl-PL" altLang="pl-PL" sz="1000">
                  <a:solidFill>
                    <a:schemeClr val="bg1"/>
                  </a:solidFill>
                  <a:latin typeface="Roboto" panose="02000000000000000000" pitchFamily="2" charset="0"/>
                </a:rPr>
                <a:t>(22% wszystkich działań)</a:t>
              </a:r>
            </a:p>
          </p:txBody>
        </p:sp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CA3AB308-3361-48C2-BC9D-6C2EE6D281AD}"/>
                </a:ext>
              </a:extLst>
            </p:cNvPr>
            <p:cNvSpPr/>
            <p:nvPr/>
          </p:nvSpPr>
          <p:spPr>
            <a:xfrm>
              <a:off x="10053637" y="3489978"/>
              <a:ext cx="1601554" cy="679764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jcwp przybrzeżne i przejściowe (TW i CW)</a:t>
              </a:r>
            </a:p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70 działań</a:t>
              </a:r>
              <a:endParaRPr lang="pl-PL" altLang="pl-PL" sz="1000">
                <a:solidFill>
                  <a:schemeClr val="bg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1F81C77A-F4D9-4B02-B2B1-4AA6584771FC}"/>
                </a:ext>
              </a:extLst>
            </p:cNvPr>
            <p:cNvSpPr/>
            <p:nvPr/>
          </p:nvSpPr>
          <p:spPr>
            <a:xfrm>
              <a:off x="8321464" y="4156528"/>
              <a:ext cx="1601555" cy="681232"/>
            </a:xfrm>
            <a:prstGeom prst="roundRect">
              <a:avLst/>
            </a:prstGeom>
            <a:solidFill>
              <a:srgbClr val="2F55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pl-PL" altLang="pl-PL" sz="1000" b="1">
                  <a:solidFill>
                    <a:schemeClr val="bg1"/>
                  </a:solidFill>
                  <a:latin typeface="Roboto" panose="02000000000000000000" pitchFamily="2" charset="0"/>
                </a:rPr>
                <a:t>jcwpd 274 działania</a:t>
              </a:r>
              <a:endParaRPr lang="pl-PL" altLang="pl-PL" sz="1000">
                <a:solidFill>
                  <a:schemeClr val="bg1"/>
                </a:solidFill>
                <a:latin typeface="Roboto" panose="02000000000000000000" pitchFamily="2" charset="0"/>
              </a:endParaRPr>
            </a:p>
          </p:txBody>
        </p:sp>
      </p:grpSp>
      <p:pic>
        <p:nvPicPr>
          <p:cNvPr id="9219" name="Obraz 7">
            <a:extLst>
              <a:ext uri="{FF2B5EF4-FFF2-40B4-BE49-F238E27FC236}">
                <a16:creationId xmlns:a16="http://schemas.microsoft.com/office/drawing/2014/main" id="{9F7C3D18-D01A-491B-86B5-EC5CB50A3B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Obraz 9">
            <a:extLst>
              <a:ext uri="{FF2B5EF4-FFF2-40B4-BE49-F238E27FC236}">
                <a16:creationId xmlns:a16="http://schemas.microsoft.com/office/drawing/2014/main" id="{FED14B45-AB80-4753-8563-0D4A49044E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1B16EDA7-3AAC-4C99-9C57-AE57B3F9D168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2794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437" marB="4543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223" name="Obraz 9">
            <a:extLst>
              <a:ext uri="{FF2B5EF4-FFF2-40B4-BE49-F238E27FC236}">
                <a16:creationId xmlns:a16="http://schemas.microsoft.com/office/drawing/2014/main" id="{39187A97-65C4-4136-B5BF-0A5B11E5C5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B9ACB14F-10C8-477B-A23A-5730CFA0D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Odry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0E63071-AD46-4265-84DE-B1587CD28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155700"/>
            <a:ext cx="7567613" cy="52482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Odry opracowano łącznie 10 826 działań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których szacunkowy koszt określony został na ponad 9 mld zł. </a:t>
            </a: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pl-PL" altLang="pl-PL" sz="1400" dirty="0">
                <a:latin typeface="Arial" panose="020B0604020202020204" pitchFamily="34" charset="0"/>
                <a:ea typeface="Roboto" panose="02000000000000000000" pitchFamily="2" charset="0"/>
              </a:rPr>
              <a:t>Największy udział w kosztach zestawu działań mają działania podstawowe - 83%, pozostałe 17% stanowią działania uzupełniające. Największy udział w kosztach mają działania z zakresu gospodarki komunalnej i odpadami - 84%.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8020 działań.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stanowią działania związane z poprawą warunków dla obszarów chronionych 3 877 działań; działania związane z gospodarką ściekową - 1 041 działań, przebudowa budowli piętrzących w zakresie zapewniającym ciągłość biologiczną i osiągnięcie celów środowiskowych - 636 działań.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pl-PL" altLang="pl-PL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zbiornikowe: 57 działań.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związane z poprawą warunków dla obszarów chronionych 16 działań; weryfikacja programu ochrony środowiska – 13 działań.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</a:t>
            </a:r>
            <a:r>
              <a:rPr lang="pl-PL" altLang="pl-PL" sz="14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2398 działań.</a:t>
            </a:r>
            <a:r>
              <a:rPr lang="pl-PL" altLang="pl-PL" sz="14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68% działania podstawowe, 32% uzupełniające. Najliczniejszą grupę działań stanowią działania związane z poprawą warunków dla obszarów chronionych – 964 działania; weryfikacja programu ochrony środowiska oraz działania kontrolne i monitoringowe – 235 działań.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przejściowe i przybrzeżne: 70 działań.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związane z poprawą warunków dla obszarów chronionych 37 działań.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pl-PL" alt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274 działania</a:t>
            </a:r>
            <a:r>
              <a:rPr lang="pl-PL" altLang="pl-PL" sz="1400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z kategorii inne oraz gospodarka komunalna</a:t>
            </a:r>
            <a:r>
              <a:rPr lang="pl-PL" altLang="pl-PL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4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pl-PL" altLang="pl-PL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3" name="Obraz 7">
            <a:extLst>
              <a:ext uri="{FF2B5EF4-FFF2-40B4-BE49-F238E27FC236}">
                <a16:creationId xmlns:a16="http://schemas.microsoft.com/office/drawing/2014/main" id="{EEA59589-8BEC-4AA7-ABD3-8E4E756F7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Obraz 9">
            <a:extLst>
              <a:ext uri="{FF2B5EF4-FFF2-40B4-BE49-F238E27FC236}">
                <a16:creationId xmlns:a16="http://schemas.microsoft.com/office/drawing/2014/main" id="{FEA1C2C0-452B-4C1E-AD57-81F5910CDF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BCC71A61-42DB-49F8-8528-F87D10704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55700"/>
            <a:ext cx="8356600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W regionie wodnym Warty opracowano zestawy działań dla 376 jcw (łącznie 2206 działań: 1485 to działania podstawowe, 721 uzupełniające). </a:t>
            </a: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AF92A139-6A5B-468E-A172-84DAD3FD6113}"/>
              </a:ext>
            </a:extLst>
          </p:cNvPr>
          <p:cNvGraphicFramePr>
            <a:graphicFrameLocks noGrp="1"/>
          </p:cNvGraphicFramePr>
          <p:nvPr/>
        </p:nvGraphicFramePr>
        <p:xfrm>
          <a:off x="7774550" y="5833586"/>
          <a:ext cx="3328988" cy="334963"/>
        </p:xfrm>
        <a:graphic>
          <a:graphicData uri="http://schemas.openxmlformats.org/drawingml/2006/table">
            <a:tbl>
              <a:tblPr/>
              <a:tblGrid>
                <a:gridCol w="3328988">
                  <a:extLst>
                    <a:ext uri="{9D8B030D-6E8A-4147-A177-3AD203B41FA5}">
                      <a16:colId xmlns:a16="http://schemas.microsoft.com/office/drawing/2014/main" val="332959182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677" marB="4567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7484593"/>
                  </a:ext>
                </a:extLst>
              </a:tr>
            </a:tbl>
          </a:graphicData>
        </a:graphic>
      </p:graphicFrame>
      <p:pic>
        <p:nvPicPr>
          <p:cNvPr id="71688" name="Obraz 9">
            <a:extLst>
              <a:ext uri="{FF2B5EF4-FFF2-40B4-BE49-F238E27FC236}">
                <a16:creationId xmlns:a16="http://schemas.microsoft.com/office/drawing/2014/main" id="{492BC6CA-2D25-4EF5-AAC3-110BDCA1D1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01CEC842-174D-4525-A886-98F67472B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 Warty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F4D77D6B-827D-4F83-AF84-0D00A937659D}"/>
              </a:ext>
            </a:extLst>
          </p:cNvPr>
          <p:cNvGraphicFramePr>
            <a:graphicFrameLocks noGrp="1"/>
          </p:cNvGraphicFramePr>
          <p:nvPr/>
        </p:nvGraphicFramePr>
        <p:xfrm>
          <a:off x="403968" y="5825966"/>
          <a:ext cx="3328988" cy="334963"/>
        </p:xfrm>
        <a:graphic>
          <a:graphicData uri="http://schemas.openxmlformats.org/drawingml/2006/table">
            <a:tbl>
              <a:tblPr/>
              <a:tblGrid>
                <a:gridCol w="3328988">
                  <a:extLst>
                    <a:ext uri="{9D8B030D-6E8A-4147-A177-3AD203B41FA5}">
                      <a16:colId xmlns:a16="http://schemas.microsoft.com/office/drawing/2014/main" val="772549729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677" marB="4567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7459921"/>
                  </a:ext>
                </a:extLst>
              </a:tr>
            </a:tbl>
          </a:graphicData>
        </a:graphic>
      </p:graphicFrame>
      <p:pic>
        <p:nvPicPr>
          <p:cNvPr id="71737" name="Obraz 15">
            <a:extLst>
              <a:ext uri="{FF2B5EF4-FFF2-40B4-BE49-F238E27FC236}">
                <a16:creationId xmlns:a16="http://schemas.microsoft.com/office/drawing/2014/main" id="{12C9DC91-071B-4251-9B37-18F2281AC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66147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CE7D20C7-4912-45A4-8B6A-2FBEEE569C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1084" y="1641475"/>
            <a:ext cx="4599940" cy="4183697"/>
          </a:xfrm>
          <a:prstGeom prst="rect">
            <a:avLst/>
          </a:prstGeom>
        </p:spPr>
      </p:pic>
      <p:sp>
        <p:nvSpPr>
          <p:cNvPr id="14" name="Text Box 534">
            <a:extLst>
              <a:ext uri="{FF2B5EF4-FFF2-40B4-BE49-F238E27FC236}">
                <a16:creationId xmlns:a16="http://schemas.microsoft.com/office/drawing/2014/main" id="{52C0C2B9-6B9B-440E-9027-B0B5EA23B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5961" y="1687237"/>
            <a:ext cx="2385546" cy="24314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eaLnBrk="1" hangingPunct="1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Dla </a:t>
            </a:r>
            <a:r>
              <a:rPr lang="pl-PL" altLang="pl-PL" sz="1100" b="1" dirty="0">
                <a:solidFill>
                  <a:srgbClr val="2F5597"/>
                </a:solidFill>
                <a:latin typeface="Roboto" panose="02000000000000000000" pitchFamily="2" charset="0"/>
              </a:rPr>
              <a:t>259 jcwp RW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opracowano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1 414 działań (75% - działania podstawowe, 25% - uzupełniające).</a:t>
            </a:r>
          </a:p>
          <a:p>
            <a:pPr defTabSz="914400" eaLnBrk="1" hangingPunct="1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Dla </a:t>
            </a:r>
            <a:r>
              <a:rPr lang="pl-PL" altLang="pl-PL" sz="1100" b="1" dirty="0">
                <a:solidFill>
                  <a:srgbClr val="2F5597"/>
                </a:solidFill>
                <a:latin typeface="Roboto" panose="02000000000000000000" pitchFamily="2" charset="0"/>
              </a:rPr>
              <a:t>2 jcwp </a:t>
            </a:r>
            <a:r>
              <a:rPr lang="pl-PL" altLang="pl-PL" sz="1100" b="1" dirty="0" err="1">
                <a:solidFill>
                  <a:srgbClr val="2F5597"/>
                </a:solidFill>
                <a:latin typeface="Roboto" panose="02000000000000000000" pitchFamily="2" charset="0"/>
              </a:rPr>
              <a:t>RWr</a:t>
            </a:r>
            <a:r>
              <a:rPr lang="pl-PL" altLang="pl-PL" sz="1100" b="1" dirty="0">
                <a:solidFill>
                  <a:srgbClr val="2F5597"/>
                </a:solidFill>
                <a:latin typeface="Roboto" panose="02000000000000000000" pitchFamily="2" charset="0"/>
              </a:rPr>
              <a:t>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opracowano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7 działań (</a:t>
            </a:r>
            <a:r>
              <a:rPr lang="pl-PL" altLang="pl-PL" sz="1100" dirty="0">
                <a:solidFill>
                  <a:srgbClr val="000000"/>
                </a:solidFill>
              </a:rPr>
              <a:t>57% - działania podstawowe, 43 % - uzupełniające)</a:t>
            </a:r>
          </a:p>
          <a:p>
            <a:pPr defTabSz="914400" eaLnBrk="1" hangingPunct="1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Dla </a:t>
            </a:r>
            <a:r>
              <a:rPr lang="pl-PL" altLang="pl-PL" sz="1100" b="1" dirty="0">
                <a:solidFill>
                  <a:srgbClr val="2F5597"/>
                </a:solidFill>
                <a:latin typeface="Roboto" panose="02000000000000000000" pitchFamily="2" charset="0"/>
              </a:rPr>
              <a:t>105 jcwp LW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opracowano 747 działania (56% - podstawowe, 44% - uzupełniające)</a:t>
            </a:r>
          </a:p>
          <a:p>
            <a:pPr defTabSz="914400" eaLnBrk="1" hangingPunct="1"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Dla </a:t>
            </a:r>
            <a:r>
              <a:rPr lang="pl-PL" altLang="pl-PL" sz="1100" b="1" dirty="0">
                <a:solidFill>
                  <a:srgbClr val="2F5597"/>
                </a:solidFill>
                <a:latin typeface="Roboto" panose="02000000000000000000" pitchFamily="2" charset="0"/>
              </a:rPr>
              <a:t>10 jcwpd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opracowano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38 działań (16% - podstawowe,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84% - uzupełniające)</a:t>
            </a: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DE9E2812-C790-41DA-B65C-FD71FC3105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444" y="1664177"/>
            <a:ext cx="4599940" cy="41836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Obraz 7">
            <a:extLst>
              <a:ext uri="{FF2B5EF4-FFF2-40B4-BE49-F238E27FC236}">
                <a16:creationId xmlns:a16="http://schemas.microsoft.com/office/drawing/2014/main" id="{A0356BA9-CB2F-4557-9DBF-3B4F524D1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1" name="Obraz 9">
            <a:extLst>
              <a:ext uri="{FF2B5EF4-FFF2-40B4-BE49-F238E27FC236}">
                <a16:creationId xmlns:a16="http://schemas.microsoft.com/office/drawing/2014/main" id="{5CC11DED-5B4F-44B6-A66A-B4B86F0860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394F61BD-F3CB-45F2-8238-DEBCFA09F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Warty</a:t>
            </a:r>
          </a:p>
        </p:txBody>
      </p:sp>
      <p:sp>
        <p:nvSpPr>
          <p:cNvPr id="83973" name="pole tekstowe 12">
            <a:extLst>
              <a:ext uri="{FF2B5EF4-FFF2-40B4-BE49-F238E27FC236}">
                <a16:creationId xmlns:a16="http://schemas.microsoft.com/office/drawing/2014/main" id="{FD8D05F9-1432-4DF2-82CA-44ED2E75D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529503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Harmonogram wdrożenia działań (łącznie wszystkie kategorie jcwp)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0A06E50-7523-4A3D-9EB2-E22123466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88" y="2616200"/>
            <a:ext cx="4935537" cy="31591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Koszt realizacji działań jcwp – łącznie 2 471 386, 41 tys. zł</a:t>
            </a:r>
            <a:endParaRPr lang="pl-PL" altLang="pl-PL" sz="130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A5277868-B5A6-4BB6-8684-562E5B16575D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14F5A7B-E407-4298-8D53-E8642CEACDB7}"/>
              </a:ext>
            </a:extLst>
          </p:cNvPr>
          <p:cNvSpPr txBox="1"/>
          <p:nvPr/>
        </p:nvSpPr>
        <p:spPr>
          <a:xfrm>
            <a:off x="6796088" y="4137025"/>
            <a:ext cx="4679950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pic>
        <p:nvPicPr>
          <p:cNvPr id="83977" name="Obraz 15">
            <a:extLst>
              <a:ext uri="{FF2B5EF4-FFF2-40B4-BE49-F238E27FC236}">
                <a16:creationId xmlns:a16="http://schemas.microsoft.com/office/drawing/2014/main" id="{E5E17B8B-E084-461A-AFC7-772205548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8350B15E-A8A3-4BCB-9071-403E11F7BF2D}"/>
              </a:ext>
            </a:extLst>
          </p:cNvPr>
          <p:cNvGraphicFramePr>
            <a:graphicFrameLocks/>
          </p:cNvGraphicFramePr>
          <p:nvPr/>
        </p:nvGraphicFramePr>
        <p:xfrm>
          <a:off x="460375" y="2070754"/>
          <a:ext cx="5974977" cy="35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Obraz 7">
            <a:extLst>
              <a:ext uri="{FF2B5EF4-FFF2-40B4-BE49-F238E27FC236}">
                <a16:creationId xmlns:a16="http://schemas.microsoft.com/office/drawing/2014/main" id="{4B15E0F0-3B02-4D0B-BF70-DD8C1EF4BD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Obraz 9">
            <a:extLst>
              <a:ext uri="{FF2B5EF4-FFF2-40B4-BE49-F238E27FC236}">
                <a16:creationId xmlns:a16="http://schemas.microsoft.com/office/drawing/2014/main" id="{50B811A8-F733-4C23-BEC9-3E24B1171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E0DB8CB4-955A-404E-8F9E-D196D3A50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Warty</a:t>
            </a:r>
          </a:p>
        </p:txBody>
      </p:sp>
      <p:sp>
        <p:nvSpPr>
          <p:cNvPr id="86021" name="pole tekstowe 13">
            <a:extLst>
              <a:ext uri="{FF2B5EF4-FFF2-40B4-BE49-F238E27FC236}">
                <a16:creationId xmlns:a16="http://schemas.microsoft.com/office/drawing/2014/main" id="{5C3BFD9D-6971-49C6-825E-CE9317E36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5088"/>
            <a:ext cx="74318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Jednostki</a:t>
            </a:r>
            <a:r>
              <a:rPr lang="pl-PL" altLang="pl-PL" dirty="0">
                <a:latin typeface="Calibri" panose="020F0502020204030204" pitchFamily="34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odpowiedzialne za realizację (łącznie wszystkie kategorie jcwp – region wodny Warty)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1B5EB300-C0EC-434F-A89A-413464553154}"/>
              </a:ext>
            </a:extLst>
          </p:cNvPr>
          <p:cNvGraphicFramePr>
            <a:graphicFrameLocks/>
          </p:cNvGraphicFramePr>
          <p:nvPr/>
        </p:nvGraphicFramePr>
        <p:xfrm>
          <a:off x="1265376" y="1804323"/>
          <a:ext cx="10159708" cy="4266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Obraz 7">
            <a:extLst>
              <a:ext uri="{FF2B5EF4-FFF2-40B4-BE49-F238E27FC236}">
                <a16:creationId xmlns:a16="http://schemas.microsoft.com/office/drawing/2014/main" id="{313505C8-91C2-471A-8ECF-99C951D3F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Obraz 9">
            <a:extLst>
              <a:ext uri="{FF2B5EF4-FFF2-40B4-BE49-F238E27FC236}">
                <a16:creationId xmlns:a16="http://schemas.microsoft.com/office/drawing/2014/main" id="{4DBB824A-F725-4818-A296-0BE846C543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34CCE38B-71DE-4627-A2B9-D60743781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Warty</a:t>
            </a:r>
          </a:p>
        </p:txBody>
      </p:sp>
      <p:sp>
        <p:nvSpPr>
          <p:cNvPr id="190469" name="Text Box 5">
            <a:extLst>
              <a:ext uri="{FF2B5EF4-FFF2-40B4-BE49-F238E27FC236}">
                <a16:creationId xmlns:a16="http://schemas.microsoft.com/office/drawing/2014/main" id="{84A69106-346F-4BC5-AAC0-18FFA6EE8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666" y="5554880"/>
            <a:ext cx="2652713" cy="24606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pl-PL" alt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Załącznik 7.3 </a:t>
            </a:r>
            <a:r>
              <a:rPr lang="pl-PL" alt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Zestaw_działań_RW_ODOdra</a:t>
            </a:r>
            <a:endParaRPr lang="pl-PL" altLang="pl-PL" sz="10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1A90095-AEAB-4D75-A9BB-0171D7D233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57" t="32863" r="6129" b="6524"/>
          <a:stretch/>
        </p:blipFill>
        <p:spPr>
          <a:xfrm>
            <a:off x="570271" y="1366519"/>
            <a:ext cx="10864645" cy="41567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Obraz 7">
            <a:extLst>
              <a:ext uri="{FF2B5EF4-FFF2-40B4-BE49-F238E27FC236}">
                <a16:creationId xmlns:a16="http://schemas.microsoft.com/office/drawing/2014/main" id="{8E3939E3-15BE-4431-8CA3-6CF79F58B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2" name="Obraz 9">
            <a:extLst>
              <a:ext uri="{FF2B5EF4-FFF2-40B4-BE49-F238E27FC236}">
                <a16:creationId xmlns:a16="http://schemas.microsoft.com/office/drawing/2014/main" id="{C4265863-1915-47A4-A8BD-15E917627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pole tekstowe 1">
            <a:extLst>
              <a:ext uri="{FF2B5EF4-FFF2-40B4-BE49-F238E27FC236}">
                <a16:creationId xmlns:a16="http://schemas.microsoft.com/office/drawing/2014/main" id="{B508A3C2-9852-4C7C-8C81-5579FDBE5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417300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udział poszczególnych typów działań - region wodny Warty</a:t>
            </a:r>
          </a:p>
        </p:txBody>
      </p:sp>
      <p:sp>
        <p:nvSpPr>
          <p:cNvPr id="30724" name="Text Box 33">
            <a:extLst>
              <a:ext uri="{FF2B5EF4-FFF2-40B4-BE49-F238E27FC236}">
                <a16:creationId xmlns:a16="http://schemas.microsoft.com/office/drawing/2014/main" id="{0C2C7204-D4B9-40B6-8838-172440DFE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6638" y="2805113"/>
            <a:ext cx="70008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znaczących – jcwp rzeczne RW</a:t>
            </a:r>
          </a:p>
        </p:txBody>
      </p:sp>
      <p:sp>
        <p:nvSpPr>
          <p:cNvPr id="30725" name="Text Box 35">
            <a:extLst>
              <a:ext uri="{FF2B5EF4-FFF2-40B4-BE49-F238E27FC236}">
                <a16:creationId xmlns:a16="http://schemas.microsoft.com/office/drawing/2014/main" id="{D191579B-A02E-4017-95C4-582D49819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300">
                <a:solidFill>
                  <a:srgbClr val="000000"/>
                </a:solidFill>
                <a:latin typeface="Roboto" panose="02000000000000000000" pitchFamily="2" charset="0"/>
              </a:rPr>
              <a:t>W regionie wodnym 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Warty </a:t>
            </a:r>
            <a:r>
              <a:rPr lang="pl-PL" altLang="pl-PL" sz="1300">
                <a:solidFill>
                  <a:srgbClr val="000000"/>
                </a:solidFill>
                <a:latin typeface="Roboto" panose="02000000000000000000" pitchFamily="2" charset="0"/>
              </a:rPr>
              <a:t>dla 259 jcwp RW opracowano 1414 działań naprawczych, z czego 744 to działania nietechniczne, </a:t>
            </a:r>
            <a:br>
              <a:rPr lang="pl-PL" altLang="pl-PL" sz="130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300">
                <a:solidFill>
                  <a:srgbClr val="000000"/>
                </a:solidFill>
                <a:latin typeface="Roboto" panose="02000000000000000000" pitchFamily="2" charset="0"/>
              </a:rPr>
              <a:t>362 techniczne, 308 nietechniczno/techniczne. Działania naprawcze nakierowane na redukcję presji znaczących, w tym </a:t>
            </a: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presji skumulowanych (RWC) </a:t>
            </a:r>
            <a:r>
              <a:rPr lang="pl-PL" altLang="pl-PL" sz="1300">
                <a:solidFill>
                  <a:srgbClr val="000000"/>
                </a:solidFill>
                <a:latin typeface="Roboto" panose="02000000000000000000" pitchFamily="2" charset="0"/>
              </a:rPr>
              <a:t>stanowią łącznie 33 % wszystkich działań. Działania nakierowane na </a:t>
            </a: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presje fizykochemiczne i chemiczne (RWP) </a:t>
            </a:r>
            <a:r>
              <a:rPr lang="pl-PL" altLang="pl-PL" sz="1300">
                <a:solidFill>
                  <a:srgbClr val="000000"/>
                </a:solidFill>
                <a:latin typeface="Roboto" panose="02000000000000000000" pitchFamily="2" charset="0"/>
              </a:rPr>
              <a:t>stanowią 46% wszystkich działań. Działania nakierowane na </a:t>
            </a: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presje hydromorfologiczne </a:t>
            </a:r>
            <a:r>
              <a:rPr lang="pl-PL" altLang="pl-PL" sz="1300">
                <a:solidFill>
                  <a:srgbClr val="000000"/>
                </a:solidFill>
                <a:latin typeface="Roboto" panose="02000000000000000000" pitchFamily="2" charset="0"/>
              </a:rPr>
              <a:t>stanowią 17 %, zaś 4 % stanowią działania nakierowane na redukcje </a:t>
            </a: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presji hydrologicznej.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4CFD0544-2251-4298-981F-E1A7E1851E4E}"/>
              </a:ext>
            </a:extLst>
          </p:cNvPr>
          <p:cNvGraphicFramePr>
            <a:graphicFrameLocks/>
          </p:cNvGraphicFramePr>
          <p:nvPr/>
        </p:nvGraphicFramePr>
        <p:xfrm>
          <a:off x="3815443" y="3265488"/>
          <a:ext cx="456111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F8C5EEAF-18D9-4B68-992E-392EB60F1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417300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Warty – przykład jcwp Wełna od </a:t>
            </a:r>
            <a:r>
              <a:rPr lang="pl-PL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Nielby</a:t>
            </a: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do ujścia</a:t>
            </a:r>
          </a:p>
        </p:txBody>
      </p:sp>
      <p:pic>
        <p:nvPicPr>
          <p:cNvPr id="32769" name="Obraz 7">
            <a:extLst>
              <a:ext uri="{FF2B5EF4-FFF2-40B4-BE49-F238E27FC236}">
                <a16:creationId xmlns:a16="http://schemas.microsoft.com/office/drawing/2014/main" id="{32E5FDB0-112A-4ECA-9F25-3ADD108D2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93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0" name="Obraz 9">
            <a:extLst>
              <a:ext uri="{FF2B5EF4-FFF2-40B4-BE49-F238E27FC236}">
                <a16:creationId xmlns:a16="http://schemas.microsoft.com/office/drawing/2014/main" id="{A64BDE0C-D28F-4A7B-90F5-A49116E07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2D03BA07-D585-4342-A072-E51010293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5" y="3137780"/>
            <a:ext cx="11703050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</a:pPr>
            <a:r>
              <a:rPr lang="pl-PL" alt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5, w tym: 4 nietechnicznych, 1 techniczne</a:t>
            </a:r>
          </a:p>
        </p:txBody>
      </p:sp>
      <p:graphicFrame>
        <p:nvGraphicFramePr>
          <p:cNvPr id="32849" name="Group 81">
            <a:extLst>
              <a:ext uri="{FF2B5EF4-FFF2-40B4-BE49-F238E27FC236}">
                <a16:creationId xmlns:a16="http://schemas.microsoft.com/office/drawing/2014/main" id="{B5908CFA-28FC-4E17-93B8-191AE826C0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731127"/>
              </p:ext>
            </p:extLst>
          </p:nvPr>
        </p:nvGraphicFramePr>
        <p:xfrm>
          <a:off x="204787" y="3512891"/>
          <a:ext cx="11731625" cy="2800574"/>
        </p:xfrm>
        <a:graphic>
          <a:graphicData uri="http://schemas.openxmlformats.org/drawingml/2006/table">
            <a:tbl>
              <a:tblPr/>
              <a:tblGrid>
                <a:gridCol w="7963536">
                  <a:extLst>
                    <a:ext uri="{9D8B030D-6E8A-4147-A177-3AD203B41FA5}">
                      <a16:colId xmlns:a16="http://schemas.microsoft.com/office/drawing/2014/main" val="2629295720"/>
                    </a:ext>
                  </a:extLst>
                </a:gridCol>
                <a:gridCol w="3768089">
                  <a:extLst>
                    <a:ext uri="{9D8B030D-6E8A-4147-A177-3AD203B41FA5}">
                      <a16:colId xmlns:a16="http://schemas.microsoft.com/office/drawing/2014/main" val="2442504582"/>
                    </a:ext>
                  </a:extLst>
                </a:gridCol>
              </a:tblGrid>
              <a:tr h="304351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RWH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RWHM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endParaRPr kumimoji="0" lang="pl-PL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66436"/>
                  </a:ext>
                </a:extLst>
              </a:tr>
              <a:tr h="2496223">
                <a:tc>
                  <a:txBody>
                    <a:bodyPr/>
                    <a:lstStyle>
                      <a:lvl1pPr marL="457200" indent="-45720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838200" indent="-3810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257300" indent="-3429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764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1336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908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30480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5052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9624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wybranego wariantu udrożnienia cieku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- działanie inwestycyjne (techniczne)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wpływu budowli poprzecznych na ciągłość biologiczną i cele środowiskowe </a:t>
                      </a:r>
                      <a:r>
                        <a:rPr kumimoji="0" lang="pl-PL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jcwp:Działania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kontrolno-administracyjne wskazane dla drożności biologicznej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. Działanie polega na ocenie wpływu budowli na ciągłość biologiczną i spełnienie celów środowiskowych, w szczególności, czy obiekt jest wyposażony w urządzenia do migracji ryb lub parametry obiektu (np. wysokość piętrzenia) umożliwiają migrację ryb. Wykaz budowli objętych działaniem zamieszczono w Zał. 1 Wykaz działań dla budowli. 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Kontrola funkcjonowania urządzeń do migracji ryb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kontrolno-administracyjne wskazane dla drożności biologicznej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. Celem działania jest kontrola, czy dane urządzenie/budowla (np. przepławka, kanał obiegowy, bystrze) jest prawidłowo eksploatowane i umożliwia migrację ryb (np. czy wlot przepławki od górnej i dolnej wody nie jest zamknięty, czy jest odpowiedni przepływ przez przepławkę, czy nie jest zablokowana śmieciami, czy użytkownik prowadzi obserwacje migracji ryb). Wykaz budowli objętych działaniem zamieszczono w Zał. 1 Wykaz działań dla budowli. Kontrolę należy wykonać co najmniej raz w ciągu cyklu planistycznego. Działanie realizowane w ramach kontroli gospodarowania wodami, o jakiej mowa w art. 334 i n. pr.w.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Monitoring skuteczności istniejących urządzeń do migracji ryb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Działania monitoringowe wskazane dla drożności biologicznej. Monitoring skuteczności istniejących urządzeń do migracji ryb w celu weryfikacji prawidłowego funkcjonowania tych urządzeń. Wykaz budowli objętych działaniem zamieszczono w Zał. 1 Wykaz działań dla budowli. Monitoring należy wykonać co najmniej raz w ciągu cyklu planistycznego.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marL="457200" indent="-45720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838200" indent="-3810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257300" indent="-3429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764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1336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908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30480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5052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9624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i aktualizacja programu ochrony środowiska pod kątem poprawy efektywności dotyczącej ograniczania dopływu zanieczyszczeń do jcwp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323684"/>
                  </a:ext>
                </a:extLst>
              </a:tr>
            </a:tbl>
          </a:graphicData>
        </a:graphic>
      </p:graphicFrame>
      <p:graphicFrame>
        <p:nvGraphicFramePr>
          <p:cNvPr id="32834" name="Group 66">
            <a:extLst>
              <a:ext uri="{FF2B5EF4-FFF2-40B4-BE49-F238E27FC236}">
                <a16:creationId xmlns:a16="http://schemas.microsoft.com/office/drawing/2014/main" id="{674D4292-0043-4293-B78B-0C53F3AA6E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624251"/>
              </p:ext>
            </p:extLst>
          </p:nvPr>
        </p:nvGraphicFramePr>
        <p:xfrm>
          <a:off x="219075" y="1695450"/>
          <a:ext cx="11703050" cy="1294223"/>
        </p:xfrm>
        <a:graphic>
          <a:graphicData uri="http://schemas.openxmlformats.org/drawingml/2006/table">
            <a:tbl>
              <a:tblPr/>
              <a:tblGrid>
                <a:gridCol w="1271588">
                  <a:extLst>
                    <a:ext uri="{9D8B030D-6E8A-4147-A177-3AD203B41FA5}">
                      <a16:colId xmlns:a16="http://schemas.microsoft.com/office/drawing/2014/main" val="1011565562"/>
                    </a:ext>
                  </a:extLst>
                </a:gridCol>
                <a:gridCol w="3570287">
                  <a:extLst>
                    <a:ext uri="{9D8B030D-6E8A-4147-A177-3AD203B41FA5}">
                      <a16:colId xmlns:a16="http://schemas.microsoft.com/office/drawing/2014/main" val="3726598055"/>
                    </a:ext>
                  </a:extLst>
                </a:gridCol>
                <a:gridCol w="1579563">
                  <a:extLst>
                    <a:ext uri="{9D8B030D-6E8A-4147-A177-3AD203B41FA5}">
                      <a16:colId xmlns:a16="http://schemas.microsoft.com/office/drawing/2014/main" val="124273077"/>
                    </a:ext>
                  </a:extLst>
                </a:gridCol>
                <a:gridCol w="3095625">
                  <a:extLst>
                    <a:ext uri="{9D8B030D-6E8A-4147-A177-3AD203B41FA5}">
                      <a16:colId xmlns:a16="http://schemas.microsoft.com/office/drawing/2014/main" val="4144866776"/>
                    </a:ext>
                  </a:extLst>
                </a:gridCol>
                <a:gridCol w="2185987">
                  <a:extLst>
                    <a:ext uri="{9D8B030D-6E8A-4147-A177-3AD203B41FA5}">
                      <a16:colId xmlns:a16="http://schemas.microsoft.com/office/drawing/2014/main" val="2000615559"/>
                    </a:ext>
                  </a:extLst>
                </a:gridCol>
              </a:tblGrid>
              <a:tr h="285750">
                <a:tc gridSpan="5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Wełna od </a:t>
                      </a:r>
                      <a:r>
                        <a:rPr kumimoji="0" lang="pl-PL" altLang="pl-PL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Nielby</a:t>
                      </a:r>
                      <a:r>
                        <a:rPr kumimoji="0" lang="pl-PL" altLang="pl-PL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do ujścia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8856"/>
                  </a:ext>
                </a:extLst>
              </a:tr>
              <a:tr h="368710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RW60001618699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naturalna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BIO_HM, CHEM, CHEM_B, CHEM_SZ, OCH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884594"/>
                  </a:ext>
                </a:extLst>
              </a:tr>
              <a:tr h="6397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NAZWA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Wełna od </a:t>
                      </a:r>
                      <a:r>
                        <a:rPr kumimoji="0" lang="pl-PL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Nielby</a:t>
                      </a:r>
                      <a:r>
                        <a:rPr kumimoji="0" lang="pl-PL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do ujścia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Ocena stanu 2019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43005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Obraz 7">
            <a:extLst>
              <a:ext uri="{FF2B5EF4-FFF2-40B4-BE49-F238E27FC236}">
                <a16:creationId xmlns:a16="http://schemas.microsoft.com/office/drawing/2014/main" id="{7D717CB4-28F9-4CD4-9FAC-320FD4A24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8" name="Obraz 9">
            <a:extLst>
              <a:ext uri="{FF2B5EF4-FFF2-40B4-BE49-F238E27FC236}">
                <a16:creationId xmlns:a16="http://schemas.microsoft.com/office/drawing/2014/main" id="{08468B8E-9C85-49B1-8279-E8A16D18E6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CF04853B-9260-425B-8833-381035FF9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75" y="1825625"/>
            <a:ext cx="11599863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</a:pPr>
            <a:r>
              <a:rPr lang="pl-PL" altLang="pl-PL" sz="1000" dirty="0">
                <a:solidFill>
                  <a:srgbClr val="2F5597"/>
                </a:solidFill>
                <a:latin typeface="Roboto" panose="02000000000000000000" pitchFamily="2" charset="0"/>
              </a:rPr>
              <a:t>Działania podstawowe: 9 w tym: 5 technicznych, 4 nietechniczne</a:t>
            </a:r>
          </a:p>
        </p:txBody>
      </p:sp>
      <p:graphicFrame>
        <p:nvGraphicFramePr>
          <p:cNvPr id="34873" name="Group 57">
            <a:extLst>
              <a:ext uri="{FF2B5EF4-FFF2-40B4-BE49-F238E27FC236}">
                <a16:creationId xmlns:a16="http://schemas.microsoft.com/office/drawing/2014/main" id="{8839A22D-9EA1-40A2-8F10-264CF13718BD}"/>
              </a:ext>
            </a:extLst>
          </p:cNvPr>
          <p:cNvGraphicFramePr>
            <a:graphicFrameLocks noGrp="1"/>
          </p:cNvGraphicFramePr>
          <p:nvPr/>
        </p:nvGraphicFramePr>
        <p:xfrm>
          <a:off x="349250" y="2278062"/>
          <a:ext cx="11269663" cy="3370383"/>
        </p:xfrm>
        <a:graphic>
          <a:graphicData uri="http://schemas.openxmlformats.org/drawingml/2006/table">
            <a:tbl>
              <a:tblPr/>
              <a:tblGrid>
                <a:gridCol w="5849938">
                  <a:extLst>
                    <a:ext uri="{9D8B030D-6E8A-4147-A177-3AD203B41FA5}">
                      <a16:colId xmlns:a16="http://schemas.microsoft.com/office/drawing/2014/main" val="2564976039"/>
                    </a:ext>
                  </a:extLst>
                </a:gridCol>
                <a:gridCol w="5419725">
                  <a:extLst>
                    <a:ext uri="{9D8B030D-6E8A-4147-A177-3AD203B41FA5}">
                      <a16:colId xmlns:a16="http://schemas.microsoft.com/office/drawing/2014/main" val="3700950860"/>
                    </a:ext>
                  </a:extLst>
                </a:gridCol>
              </a:tblGrid>
              <a:tr h="619716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RWHM (3 dział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</a:t>
                      </a:r>
                      <a:r>
                        <a:rPr kumimoji="0" lang="pl-PL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nia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RWP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kumimoji="0" lang="pl-PL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(6 dział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</a:t>
                      </a:r>
                      <a:r>
                        <a:rPr kumimoji="0" lang="pl-PL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ń)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885663"/>
                  </a:ext>
                </a:extLst>
              </a:tr>
              <a:tr h="2750667">
                <a:tc>
                  <a:txBody>
                    <a:bodyPr/>
                    <a:lstStyle>
                      <a:lvl1pPr marL="457200" indent="-45720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838200" indent="-3810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257300" indent="-3429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764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1336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908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30480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5052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9624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57200" marR="0" lvl="0" indent="-4572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Realizacja działań naprawczych dla obszarów chronionych w zakresie utrzymania naturalnego charakteru koryta: </a:t>
                      </a:r>
                      <a:r>
                        <a:rPr kumimoji="0" lang="pl-PL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Rozpoznanie zasadności, a w przypadku jej stwierdzenia wprowadzenie w PZO/PO działań dot. wskazań obejmujących: zakres prac utrzymaniowych (modyfikacja, zaniechanie, prowadzenie prac zgodnie z katalogiem dobrych praktyk prac utrzymaniowych itp.), wprowadzenie modyfikacji </a:t>
                      </a:r>
                      <a:r>
                        <a:rPr kumimoji="0" lang="pl-PL" altLang="en-US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renaturyzujących</a:t>
                      </a:r>
                      <a:r>
                        <a:rPr kumimoji="0" lang="pl-PL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w ramach prac utrzymaniowych wg katalogu KPRWP, poprawę warunków siedliskowych w korycie, odtwarzanie siedlisk w korycie i strefie brzegowej w ramach prac </a:t>
                      </a:r>
                      <a:r>
                        <a:rPr kumimoji="0" lang="pl-PL" altLang="en-US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renaturyzacyjnych</a:t>
                      </a:r>
                      <a:r>
                        <a:rPr kumimoji="0" lang="pl-PL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wg KPRWP (zgodnie z celami środowiskowymi dla obszaru chronionego, adekwatnie do natężenia istniejącej presji)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naprawczych dla obszarów chronionych w zakresie utrzymania naturalnego charakteru koryta : rez. Wełna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naprawczych dla obszarów chronionych w zakresie utrzymania naturalnego charakteru koryta : Obszar Natura 2000 Dolina Wełny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naprawczych dla obszarów chronionych w zakresie utrzymania naturalnego charakteru koryta : rez. Słonawy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marL="457200" indent="-45720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838200" indent="-3810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257300" indent="-3429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764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1336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908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30480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5052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9624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57200" marR="0" lvl="0" indent="-4572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Krajowego Programu Oczyszczania Ścieków Komunalnych: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Modernizacja sieci kanalizacyjnej w gminie Wągrowiec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Rozbudowa sieci kanalizacji sanitarnej na terenie aglomeracji Rogoźno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Modernizacja sieci kanalizacji sanitarnej na terenie aglomeracji Rogoźno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Modernizacja istniejącej oczyszczalni ścieków i modernizacja części osadowej oczyszczalni ścieków w aglomeracji Rogoźno w celu poprawy jakości odprowadzanych ścieków (ID oczyszczalni: PLWL0590)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Rozbudowa i modernizacja oczyszczalni ścieków w aglomeracji Wągrowiec w celu poprawy jakości odprowadzanych ścieków (ID oczyszczalni: PLWI0250)</a:t>
                      </a: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pl-PL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457200" marR="0" lvl="0" indent="-4572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Kontrola przestrzegania warunków stosowania środków ochrony roślin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327175"/>
                  </a:ext>
                </a:extLst>
              </a:tr>
            </a:tbl>
          </a:graphicData>
        </a:graphic>
      </p:graphicFrame>
      <p:sp>
        <p:nvSpPr>
          <p:cNvPr id="7" name="pole tekstowe 1">
            <a:extLst>
              <a:ext uri="{FF2B5EF4-FFF2-40B4-BE49-F238E27FC236}">
                <a16:creationId xmlns:a16="http://schemas.microsoft.com/office/drawing/2014/main" id="{17D02883-8265-49E3-B201-0B4E3FF8B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417300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Warty – przykład jcwp Wełna od </a:t>
            </a:r>
            <a:r>
              <a:rPr lang="pl-PL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Nielby</a:t>
            </a: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do ujścia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1">
            <a:extLst>
              <a:ext uri="{FF2B5EF4-FFF2-40B4-BE49-F238E27FC236}">
                <a16:creationId xmlns:a16="http://schemas.microsoft.com/office/drawing/2014/main" id="{41081358-A6F0-4CEB-A61C-A09C13614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417300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Warty – działania w zakresie ciągłości biologicznej jcwp</a:t>
            </a:r>
          </a:p>
        </p:txBody>
      </p:sp>
      <p:pic>
        <p:nvPicPr>
          <p:cNvPr id="36865" name="Obraz 7">
            <a:extLst>
              <a:ext uri="{FF2B5EF4-FFF2-40B4-BE49-F238E27FC236}">
                <a16:creationId xmlns:a16="http://schemas.microsoft.com/office/drawing/2014/main" id="{818BDEC1-AADA-42E4-A019-5BDC643B8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6" name="Obraz 9">
            <a:extLst>
              <a:ext uri="{FF2B5EF4-FFF2-40B4-BE49-F238E27FC236}">
                <a16:creationId xmlns:a16="http://schemas.microsoft.com/office/drawing/2014/main" id="{0EF5FFF1-0CD7-4A51-B1CB-6CCCB7B39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15">
            <a:extLst>
              <a:ext uri="{FF2B5EF4-FFF2-40B4-BE49-F238E27FC236}">
                <a16:creationId xmlns:a16="http://schemas.microsoft.com/office/drawing/2014/main" id="{3A1D9341-6FF9-42CE-B24D-BFBFF8058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025" y="5232400"/>
            <a:ext cx="3636963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eaLnBrk="1" hangingPunct="1"/>
            <a:r>
              <a:rPr lang="pl-PL" altLang="pl-PL" sz="90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Załącznik nr 1 do Zestawu działań_Wykaz działań dla budowli_Odra</a:t>
            </a:r>
          </a:p>
        </p:txBody>
      </p:sp>
      <p:sp>
        <p:nvSpPr>
          <p:cNvPr id="104464" name="Text Box 16">
            <a:extLst>
              <a:ext uri="{FF2B5EF4-FFF2-40B4-BE49-F238E27FC236}">
                <a16:creationId xmlns:a16="http://schemas.microsoft.com/office/drawing/2014/main" id="{89E192A4-A5B2-40C6-AE73-3BAE93213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87" y="1708150"/>
            <a:ext cx="3997325" cy="33162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Informacje dotyczące budowli, dla których zaplanowano działania naprawcze zawarte zostały w Załączniku 1 do zestawu działań: Wykaz działań dla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budowli_Odra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Opis zastawienia zawiera między innymi dane tj.: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Współrzędne budowli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Wysokość piętrzenia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Funkcje obiektu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Ocena potrzeby udrożnienia dla jcwp wg celów środowiskowych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Wyniki ankietyzacji (np. czy budowla drożna tak/nie) 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Nazwa działania</a:t>
            </a:r>
          </a:p>
        </p:txBody>
      </p:sp>
      <p:pic>
        <p:nvPicPr>
          <p:cNvPr id="36870" name="Picture 9">
            <a:extLst>
              <a:ext uri="{FF2B5EF4-FFF2-40B4-BE49-F238E27FC236}">
                <a16:creationId xmlns:a16="http://schemas.microsoft.com/office/drawing/2014/main" id="{82893B26-85B1-4C10-A4D6-906DC903A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5" b="23090"/>
          <a:stretch>
            <a:fillRect/>
          </a:stretch>
        </p:blipFill>
        <p:spPr bwMode="auto">
          <a:xfrm>
            <a:off x="4167983" y="1724025"/>
            <a:ext cx="7770813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Obraz 7">
            <a:extLst>
              <a:ext uri="{FF2B5EF4-FFF2-40B4-BE49-F238E27FC236}">
                <a16:creationId xmlns:a16="http://schemas.microsoft.com/office/drawing/2014/main" id="{51E1DF9B-BCF5-4E4B-92D0-06FC004B0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4" name="Obraz 9">
            <a:extLst>
              <a:ext uri="{FF2B5EF4-FFF2-40B4-BE49-F238E27FC236}">
                <a16:creationId xmlns:a16="http://schemas.microsoft.com/office/drawing/2014/main" id="{F71BE6A6-ED4C-4703-90D4-363129E557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pole tekstowe 1">
            <a:extLst>
              <a:ext uri="{FF2B5EF4-FFF2-40B4-BE49-F238E27FC236}">
                <a16:creationId xmlns:a16="http://schemas.microsoft.com/office/drawing/2014/main" id="{A724A2EE-BC80-422E-8A28-6032E4005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działania ukierunkowana na zapewnienie drożności</a:t>
            </a:r>
          </a:p>
        </p:txBody>
      </p:sp>
      <p:grpSp>
        <p:nvGrpSpPr>
          <p:cNvPr id="38916" name="Grupa 4">
            <a:extLst>
              <a:ext uri="{FF2B5EF4-FFF2-40B4-BE49-F238E27FC236}">
                <a16:creationId xmlns:a16="http://schemas.microsoft.com/office/drawing/2014/main" id="{1EC1FC47-6C3A-4A5F-8B19-C28057161847}"/>
              </a:ext>
            </a:extLst>
          </p:cNvPr>
          <p:cNvGrpSpPr>
            <a:grpSpLocks/>
          </p:cNvGrpSpPr>
          <p:nvPr/>
        </p:nvGrpSpPr>
        <p:grpSpPr bwMode="auto">
          <a:xfrm>
            <a:off x="627063" y="1687513"/>
            <a:ext cx="6051550" cy="2892425"/>
            <a:chOff x="665798" y="1645884"/>
            <a:chExt cx="6051659" cy="2891868"/>
          </a:xfrm>
        </p:grpSpPr>
        <p:pic>
          <p:nvPicPr>
            <p:cNvPr id="38919" name="Picture 2" descr="Znaczniki podłogowe strzałka | Dla Przemysłu">
              <a:extLst>
                <a:ext uri="{FF2B5EF4-FFF2-40B4-BE49-F238E27FC236}">
                  <a16:creationId xmlns:a16="http://schemas.microsoft.com/office/drawing/2014/main" id="{9B254BD8-60EF-4F46-B079-13BAEBC8F0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>
              <a:fillRect/>
            </a:stretch>
          </p:blipFill>
          <p:spPr bwMode="auto">
            <a:xfrm>
              <a:off x="6021815" y="4240571"/>
              <a:ext cx="695642" cy="29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20" name="Picture 2" descr="Znaczniki podłogowe strzałka | Dla Przemysłu">
              <a:extLst>
                <a:ext uri="{FF2B5EF4-FFF2-40B4-BE49-F238E27FC236}">
                  <a16:creationId xmlns:a16="http://schemas.microsoft.com/office/drawing/2014/main" id="{1A72CC84-8949-4676-A58A-697C82D0D6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>
              <a:fillRect/>
            </a:stretch>
          </p:blipFill>
          <p:spPr bwMode="auto">
            <a:xfrm>
              <a:off x="665798" y="3842287"/>
              <a:ext cx="695642" cy="29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21" name="Picture 2" descr="Znaczniki podłogowe strzałka | Dla Przemysłu">
              <a:extLst>
                <a:ext uri="{FF2B5EF4-FFF2-40B4-BE49-F238E27FC236}">
                  <a16:creationId xmlns:a16="http://schemas.microsoft.com/office/drawing/2014/main" id="{BDD4A64D-D6C2-4606-8C83-E64C4AA9D3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>
              <a:fillRect/>
            </a:stretch>
          </p:blipFill>
          <p:spPr bwMode="auto">
            <a:xfrm>
              <a:off x="4919822" y="3238939"/>
              <a:ext cx="695642" cy="29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22" name="Picture 2" descr="Znaczniki podłogowe strzałka | Dla Przemysłu">
              <a:extLst>
                <a:ext uri="{FF2B5EF4-FFF2-40B4-BE49-F238E27FC236}">
                  <a16:creationId xmlns:a16="http://schemas.microsoft.com/office/drawing/2014/main" id="{D6E48846-6A48-43EF-A54A-7FFC7B423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>
              <a:fillRect/>
            </a:stretch>
          </p:blipFill>
          <p:spPr bwMode="auto">
            <a:xfrm>
              <a:off x="1683443" y="2645375"/>
              <a:ext cx="695642" cy="29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23" name="Picture 2" descr="Znaczniki podłogowe strzałka | Dla Przemysłu">
              <a:extLst>
                <a:ext uri="{FF2B5EF4-FFF2-40B4-BE49-F238E27FC236}">
                  <a16:creationId xmlns:a16="http://schemas.microsoft.com/office/drawing/2014/main" id="{10BA34CE-8E95-427B-BA69-50D67C0183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>
              <a:fillRect/>
            </a:stretch>
          </p:blipFill>
          <p:spPr bwMode="auto">
            <a:xfrm>
              <a:off x="5786279" y="1645884"/>
              <a:ext cx="695642" cy="29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Prostokąt 2">
            <a:extLst>
              <a:ext uri="{FF2B5EF4-FFF2-40B4-BE49-F238E27FC236}">
                <a16:creationId xmlns:a16="http://schemas.microsoft.com/office/drawing/2014/main" id="{F77A3F1A-CC64-4AC9-977A-9F9AE91BB50D}"/>
              </a:ext>
            </a:extLst>
          </p:cNvPr>
          <p:cNvSpPr/>
          <p:nvPr/>
        </p:nvSpPr>
        <p:spPr>
          <a:xfrm>
            <a:off x="106363" y="1238250"/>
            <a:ext cx="7204075" cy="51704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0" hangingPunc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1 Analiza informacji na temat budowli poprzecznych (baza HYMO, weryfikacja </a:t>
            </a:r>
            <a:r>
              <a:rPr 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ortofomap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wyniki ankietyzacji):</a:t>
            </a:r>
          </a:p>
          <a:p>
            <a:pPr marL="538163" indent="-274638" algn="just" eaLnBrk="0" hangingPunct="0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budowle w złym stanie technicznym lub obiekty nieużytkowane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 likwidacji budowli poprzecznych/przebudowa budowli poprzecznych na bystrza. Realizacja działań w zakresie drożności zgodnie z przeprowadzoną analizą (RWHM_01.05).</a:t>
            </a:r>
          </a:p>
          <a:p>
            <a:pPr marL="538163" indent="-274638" algn="just" eaLnBrk="0" hangingPunct="0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duża wysokość piętrzenia, brak urządzeń do migracji ryb, brak zapewnionej ciągłości biologicznej 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 algn="just" eaLnBrk="0" hangingPunct="0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brak danych na temat obiektu, niska wysokość piętrzenia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Ocena wpływu budowli poprzecznych na ciągłość biologiczną i cele środowiskowe jcwp (RWHM_02.06).</a:t>
            </a:r>
          </a:p>
          <a:p>
            <a:pPr marL="538163" indent="-274638" algn="just" eaLnBrk="0" hangingPunct="0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ale brak danych na temat ich skuteczności </a:t>
            </a:r>
          </a:p>
          <a:p>
            <a:pPr marL="538163" indent="-274638" algn="just" eaLnBrk="0" hangingPunct="0"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	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Monitoring skuteczności istniejących urządzeń do migracji ryb (RWHM_02.08); Kontrola funkcjonowania urządzeń do migracji ryb (RWHM_02.07).</a:t>
            </a:r>
          </a:p>
          <a:p>
            <a:pPr marL="538163" indent="-274638" algn="just" eaLnBrk="0" hangingPunct="0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urządzenia nie są skuteczne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 eaLnBrk="0" hangingPunct="0">
              <a:buFontTx/>
              <a:buChar char="-"/>
              <a:defRPr/>
            </a:pPr>
            <a:endParaRPr lang="pl-PL" altLang="en-US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eaLnBrk="0" hangingPunct="0"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2 Weryfikacja statusu realizacja działań z aPWŚK - działania niezrealizowane i w trakcie realizacji są prolongowane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(RWHM_02.02, RWHM_02.03, RWHM_02.04).</a:t>
            </a:r>
          </a:p>
          <a:p>
            <a:pPr eaLnBrk="0" hangingPunct="0"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 eaLnBrk="0" hangingPunct="0">
              <a:buFontTx/>
              <a:buChar char="-"/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 eaLnBrk="0" hangingPunct="0">
              <a:buFontTx/>
              <a:buChar char="-"/>
              <a:defRPr/>
            </a:pPr>
            <a:endParaRPr lang="en-US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C841223-32FE-4E75-BBA2-61BEDB2727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6827" y="1492250"/>
            <a:ext cx="4647343" cy="422681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Obraz 7">
            <a:extLst>
              <a:ext uri="{FF2B5EF4-FFF2-40B4-BE49-F238E27FC236}">
                <a16:creationId xmlns:a16="http://schemas.microsoft.com/office/drawing/2014/main" id="{026A7114-1B63-4887-96E4-FFF5A4AFF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2" name="Obraz 9">
            <a:extLst>
              <a:ext uri="{FF2B5EF4-FFF2-40B4-BE49-F238E27FC236}">
                <a16:creationId xmlns:a16="http://schemas.microsoft.com/office/drawing/2014/main" id="{AF78BD78-088E-4200-ACFC-1DCFF4150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pole tekstowe 1">
            <a:extLst>
              <a:ext uri="{FF2B5EF4-FFF2-40B4-BE49-F238E27FC236}">
                <a16:creationId xmlns:a16="http://schemas.microsoft.com/office/drawing/2014/main" id="{3977D00F-413F-4B17-B425-64E8C7BD8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</a:t>
            </a:r>
            <a:r>
              <a:rPr lang="pl-PL" altLang="pl-PL" b="1" dirty="0">
                <a:solidFill>
                  <a:srgbClr val="2F5597"/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Warty</a:t>
            </a:r>
          </a:p>
        </p:txBody>
      </p:sp>
      <p:sp>
        <p:nvSpPr>
          <p:cNvPr id="40964" name="pole tekstowe 12">
            <a:extLst>
              <a:ext uri="{FF2B5EF4-FFF2-40B4-BE49-F238E27FC236}">
                <a16:creationId xmlns:a16="http://schemas.microsoft.com/office/drawing/2014/main" id="{E7007A3A-7D77-47EC-B796-4B98EC122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34734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Harmonogram wdrożenia działań (jcwp RW)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2872A96E-D71B-4B29-80D6-13ADD9C2D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88" y="2716213"/>
            <a:ext cx="4841875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Koszt realizacji działań jcwp RW – łącznie 2 454 164,18 tys. zł</a:t>
            </a: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C827DD96-57A3-42C7-BC62-61E6A05A61C3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8C67F9FC-D866-4416-BEA8-B543E9790CB2}"/>
              </a:ext>
            </a:extLst>
          </p:cNvPr>
          <p:cNvSpPr txBox="1"/>
          <p:nvPr/>
        </p:nvSpPr>
        <p:spPr>
          <a:xfrm>
            <a:off x="6796088" y="4137025"/>
            <a:ext cx="4679950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pic>
        <p:nvPicPr>
          <p:cNvPr id="40968" name="Obraz 15">
            <a:extLst>
              <a:ext uri="{FF2B5EF4-FFF2-40B4-BE49-F238E27FC236}">
                <a16:creationId xmlns:a16="http://schemas.microsoft.com/office/drawing/2014/main" id="{C280EA25-72BD-4299-8C75-6C8F653B2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D6AD80BF-51D1-4962-9065-E52EA3F5BD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9233482"/>
              </p:ext>
            </p:extLst>
          </p:nvPr>
        </p:nvGraphicFramePr>
        <p:xfrm>
          <a:off x="541338" y="2165350"/>
          <a:ext cx="5974977" cy="35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Obraz 7">
            <a:extLst>
              <a:ext uri="{FF2B5EF4-FFF2-40B4-BE49-F238E27FC236}">
                <a16:creationId xmlns:a16="http://schemas.microsoft.com/office/drawing/2014/main" id="{319B6FB4-91D2-496B-A04D-F8ACEB510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Obraz 9">
            <a:extLst>
              <a:ext uri="{FF2B5EF4-FFF2-40B4-BE49-F238E27FC236}">
                <a16:creationId xmlns:a16="http://schemas.microsoft.com/office/drawing/2014/main" id="{59EEEDC5-7280-484A-89EB-C38203D81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pole tekstowe 1">
            <a:extLst>
              <a:ext uri="{FF2B5EF4-FFF2-40B4-BE49-F238E27FC236}">
                <a16:creationId xmlns:a16="http://schemas.microsoft.com/office/drawing/2014/main" id="{801B67B8-7568-49CD-89D0-C229BEBE5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 Warty</a:t>
            </a:r>
          </a:p>
        </p:txBody>
      </p:sp>
      <p:sp>
        <p:nvSpPr>
          <p:cNvPr id="46085" name="pole tekstowe 13">
            <a:extLst>
              <a:ext uri="{FF2B5EF4-FFF2-40B4-BE49-F238E27FC236}">
                <a16:creationId xmlns:a16="http://schemas.microsoft.com/office/drawing/2014/main" id="{483706EB-0EBD-486E-8C3E-7246538D1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5088"/>
            <a:ext cx="3646488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Jednostki</a:t>
            </a: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odpowiedzialne za realizację (jcwp RW)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5C80CB89-E6D0-42DA-A38E-E82452F6E8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9282834"/>
              </p:ext>
            </p:extLst>
          </p:nvPr>
        </p:nvGraphicFramePr>
        <p:xfrm>
          <a:off x="1901586" y="1723856"/>
          <a:ext cx="8624801" cy="4265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Obraz 7">
            <a:extLst>
              <a:ext uri="{FF2B5EF4-FFF2-40B4-BE49-F238E27FC236}">
                <a16:creationId xmlns:a16="http://schemas.microsoft.com/office/drawing/2014/main" id="{319B6FB4-91D2-496B-A04D-F8ACEB510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Obraz 9">
            <a:extLst>
              <a:ext uri="{FF2B5EF4-FFF2-40B4-BE49-F238E27FC236}">
                <a16:creationId xmlns:a16="http://schemas.microsoft.com/office/drawing/2014/main" id="{59EEEDC5-7280-484A-89EB-C38203D81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pole tekstowe 1">
            <a:extLst>
              <a:ext uri="{FF2B5EF4-FFF2-40B4-BE49-F238E27FC236}">
                <a16:creationId xmlns:a16="http://schemas.microsoft.com/office/drawing/2014/main" id="{801B67B8-7568-49CD-89D0-C229BEBE5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 Warty</a:t>
            </a:r>
          </a:p>
        </p:txBody>
      </p:sp>
      <p:sp>
        <p:nvSpPr>
          <p:cNvPr id="7" name="Text Box 33">
            <a:extLst>
              <a:ext uri="{FF2B5EF4-FFF2-40B4-BE49-F238E27FC236}">
                <a16:creationId xmlns:a16="http://schemas.microsoft.com/office/drawing/2014/main" id="{9BEBBEA5-B9CC-4863-8080-5F2E1E197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6638" y="2805113"/>
            <a:ext cx="70008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znaczących – jcwp zbiornikowe </a:t>
            </a:r>
            <a:r>
              <a:rPr lang="pl-PL" altLang="pl-PL" sz="1300" b="1" dirty="0" err="1">
                <a:solidFill>
                  <a:srgbClr val="FFC000"/>
                </a:solidFill>
                <a:latin typeface="Roboto" panose="02000000000000000000" pitchFamily="2" charset="0"/>
              </a:rPr>
              <a:t>RWr</a:t>
            </a:r>
            <a:endParaRPr lang="pl-PL" altLang="pl-PL" sz="1300" b="1" dirty="0">
              <a:solidFill>
                <a:srgbClr val="FFC000"/>
              </a:solidFill>
              <a:latin typeface="Roboto" panose="02000000000000000000" pitchFamily="2" charset="0"/>
            </a:endParaRPr>
          </a:p>
        </p:txBody>
      </p:sp>
      <p:sp>
        <p:nvSpPr>
          <p:cNvPr id="9" name="Text Box 35">
            <a:extLst>
              <a:ext uri="{FF2B5EF4-FFF2-40B4-BE49-F238E27FC236}">
                <a16:creationId xmlns:a16="http://schemas.microsoft.com/office/drawing/2014/main" id="{C38BB57B-79D4-44BA-BB3D-EF5A33A0C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73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regionie wodnym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Warty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2 </a:t>
            </a:r>
            <a:r>
              <a:rPr lang="pl-PL" altLang="pl-PL" sz="13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opracowano 7 działań naprawczych, w tym 4 działania nietechniczne, 2 techniczne oraz 1 nietechniczno/techniczne. Działania naprawcze nakierowane są na redukcję presji znaczących, w tym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skumulowanych (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RWrC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14 %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wszystkich działań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fizykochemiczne i chemiczne (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RWrP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86 %</a:t>
            </a: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CA783D2F-A5B5-4A84-B246-D7C28C1287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8294999"/>
              </p:ext>
            </p:extLst>
          </p:nvPr>
        </p:nvGraphicFramePr>
        <p:xfrm>
          <a:off x="3266602" y="3331564"/>
          <a:ext cx="5403155" cy="2659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35271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A566D654-638A-401A-9544-0A25A6998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A73469B-DC52-46B5-B13C-B61EB4CB5D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pole tekstowe 1">
            <a:extLst>
              <a:ext uri="{FF2B5EF4-FFF2-40B4-BE49-F238E27FC236}">
                <a16:creationId xmlns:a16="http://schemas.microsoft.com/office/drawing/2014/main" id="{0D0B33AD-DA76-40EC-9654-14AD74C72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Warty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893A0A8C-5414-4641-A551-D3E8E4AA7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51579"/>
            <a:ext cx="26479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2166389C-AF2C-401E-A94A-A38E4D72F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240" y="1313479"/>
            <a:ext cx="3136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Jednostki</a:t>
            </a:r>
            <a:r>
              <a:rPr lang="pl-PL" altLang="pl-PL" sz="1800" dirty="0">
                <a:cs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odpowiedzialne za realizację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100FC9ED-34F9-4EE3-8739-1689BBBEE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913" y="5418138"/>
            <a:ext cx="50228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Koszt realizacji działań jcwp 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 – łącznie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188,11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tys. zł</a:t>
            </a: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FA79E730-AD88-4D3A-87C4-CA0E9181B86D}"/>
              </a:ext>
            </a:extLst>
          </p:cNvPr>
          <p:cNvSpPr/>
          <p:nvPr/>
        </p:nvSpPr>
        <p:spPr>
          <a:xfrm>
            <a:off x="5448570" y="5390057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CC7587A5-0551-4126-BA0A-8DD293106C71}"/>
              </a:ext>
            </a:extLst>
          </p:cNvPr>
          <p:cNvSpPr txBox="1"/>
          <p:nvPr/>
        </p:nvSpPr>
        <p:spPr>
          <a:xfrm>
            <a:off x="6387052" y="5034104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48ED4871-73B2-471F-845F-4F13C92B3C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6421433"/>
              </p:ext>
            </p:extLst>
          </p:nvPr>
        </p:nvGraphicFramePr>
        <p:xfrm>
          <a:off x="5338763" y="2201954"/>
          <a:ext cx="6720657" cy="2543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C507F1AF-EADC-45B7-B02A-CF481871ED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789003"/>
              </p:ext>
            </p:extLst>
          </p:nvPr>
        </p:nvGraphicFramePr>
        <p:xfrm>
          <a:off x="315913" y="1818789"/>
          <a:ext cx="4939120" cy="3153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4258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>
            <a:extLst>
              <a:ext uri="{FF2B5EF4-FFF2-40B4-BE49-F238E27FC236}">
                <a16:creationId xmlns:a16="http://schemas.microsoft.com/office/drawing/2014/main" id="{B981871C-5DA7-4270-8A04-A790E8B71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26E2DB17-90E4-4AA9-8BC2-D6955F061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96800AD7-6E7C-483A-953A-618E04FD2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9469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Warty – przykład I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9CE5FB1-BF05-426F-BF01-C6F259CFE5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564447"/>
              </p:ext>
            </p:extLst>
          </p:nvPr>
        </p:nvGraphicFramePr>
        <p:xfrm>
          <a:off x="360363" y="1254125"/>
          <a:ext cx="11241702" cy="1992313"/>
        </p:xfrm>
        <a:graphic>
          <a:graphicData uri="http://schemas.openxmlformats.org/drawingml/2006/table">
            <a:tbl>
              <a:tblPr/>
              <a:tblGrid>
                <a:gridCol w="1221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5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9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57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592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866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 PLLW 10349 – Jez. Zbąszyńskie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1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Kod JCWP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RW6000221831799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SZCW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533400" indent="-5334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914400" indent="-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295400" indent="-3810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7145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1717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533400" marR="0" lvl="0" indent="-268288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panose="020F0302020204030204" pitchFamily="34" charset="0"/>
                        <a:buNone/>
                        <a:tabLst/>
                      </a:pPr>
                      <a:r>
                        <a:rPr kumimoji="0" lang="pl-PL" altLang="pl-PL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BIO_HM, CHEM, CHEM_B, CHEM_SZ, OCH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2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Region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Warty</a:t>
                      </a:r>
                    </a:p>
                  </a:txBody>
                  <a:tcPr marL="9525" marR="9525" marT="9528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Ocena ryzyka nieosiągnięcia  celu środowiskowego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1603797A-A3A3-4B9D-A69D-C6F8F82A96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987398"/>
              </p:ext>
            </p:extLst>
          </p:nvPr>
        </p:nvGraphicFramePr>
        <p:xfrm>
          <a:off x="360362" y="3946200"/>
          <a:ext cx="11241701" cy="1531000"/>
        </p:xfrm>
        <a:graphic>
          <a:graphicData uri="http://schemas.openxmlformats.org/drawingml/2006/table">
            <a:tbl>
              <a:tblPr/>
              <a:tblGrid>
                <a:gridCol w="5843144">
                  <a:extLst>
                    <a:ext uri="{9D8B030D-6E8A-4147-A177-3AD203B41FA5}">
                      <a16:colId xmlns:a16="http://schemas.microsoft.com/office/drawing/2014/main" val="1212364594"/>
                    </a:ext>
                  </a:extLst>
                </a:gridCol>
                <a:gridCol w="5398557">
                  <a:extLst>
                    <a:ext uri="{9D8B030D-6E8A-4147-A177-3AD203B41FA5}">
                      <a16:colId xmlns:a16="http://schemas.microsoft.com/office/drawing/2014/main" val="2394618067"/>
                    </a:ext>
                  </a:extLst>
                </a:gridCol>
              </a:tblGrid>
              <a:tr h="2827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dirty="0" err="1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lang="pl-PL" sz="1000" dirty="0"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8912" marR="8912" marT="891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pl-PL" sz="1000" b="1" dirty="0" err="1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rP</a:t>
                      </a:r>
                      <a:r>
                        <a:rPr lang="pl-PL" sz="1000" b="1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endParaRPr lang="pl-PL" sz="1000" dirty="0"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8912" marR="8912" marT="891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521691"/>
                  </a:ext>
                </a:extLst>
              </a:tr>
              <a:tr h="1248208">
                <a:tc>
                  <a:txBody>
                    <a:bodyPr/>
                    <a:lstStyle/>
                    <a:p>
                      <a:pPr marL="342900" marR="42926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pl-PL" sz="1000" b="1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Realizacja działań wynikających z planów ochrony i planów zadań ochronnych dla obszarów chronionych</a:t>
                      </a:r>
                      <a:r>
                        <a:rPr lang="pl-PL" sz="10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: Budowa i utrzymanie platform pływających [rybitwa rzeczna] </a:t>
                      </a:r>
                      <a:br>
                        <a:rPr lang="pl-PL" sz="10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</a:br>
                      <a:r>
                        <a:rPr lang="pl-PL" sz="1000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- 2-10 rok obowiązywania planu zadań ochronnych. Utrzymanie istniejących sześciu pływających platform - sztucznych siedlisk lęgowych oraz budowa sześciu nowych platform (Obszar Natura 2000 Zbiornik Jeziorsko)</a:t>
                      </a:r>
                    </a:p>
                  </a:txBody>
                  <a:tcPr marL="8912" marR="8912" marT="891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 startAt="2"/>
                        <a:tabLst>
                          <a:tab pos="457200" algn="l"/>
                        </a:tabLst>
                      </a:pPr>
                      <a:r>
                        <a:rPr lang="pl-PL" sz="1000" b="1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Realizacja Krajowego Programu Oczyszczania Ścieków Komunalnych</a:t>
                      </a:r>
                      <a:endParaRPr lang="pl-PL" sz="10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 startAt="2"/>
                        <a:tabLst>
                          <a:tab pos="457200" algn="l"/>
                        </a:tabLst>
                      </a:pPr>
                      <a:r>
                        <a:rPr lang="pl-PL" sz="1000" b="1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Kontrola przestrzegania warunków stosowania środków ochrony roślin</a:t>
                      </a:r>
                      <a:endParaRPr lang="pl-PL" sz="10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marR="431165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 startAt="2"/>
                        <a:tabLst>
                          <a:tab pos="457200" algn="l"/>
                        </a:tabLst>
                      </a:pPr>
                      <a:r>
                        <a:rPr lang="pl-PL" sz="1000" b="1" dirty="0"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Weryfikacja i aktualizacja  programu ochrony środowiska pod kątem poprawy efektywności dotyczącej ograniczania dopływu zanieczyszczeń do jcwp</a:t>
                      </a:r>
                      <a:endParaRPr lang="pl-PL" sz="1000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8912" marR="8912" marT="891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13486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>
            <a:extLst>
              <a:ext uri="{FF2B5EF4-FFF2-40B4-BE49-F238E27FC236}">
                <a16:creationId xmlns:a16="http://schemas.microsoft.com/office/drawing/2014/main" id="{B981871C-5DA7-4270-8A04-A790E8B71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26E2DB17-90E4-4AA9-8BC2-D6955F061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96800AD7-6E7C-483A-953A-618E04FD2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9469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Warty – przykład II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9CE5FB1-BF05-426F-BF01-C6F259CFE5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496480"/>
              </p:ext>
            </p:extLst>
          </p:nvPr>
        </p:nvGraphicFramePr>
        <p:xfrm>
          <a:off x="360363" y="1254125"/>
          <a:ext cx="11241702" cy="1992313"/>
        </p:xfrm>
        <a:graphic>
          <a:graphicData uri="http://schemas.openxmlformats.org/drawingml/2006/table">
            <a:tbl>
              <a:tblPr/>
              <a:tblGrid>
                <a:gridCol w="1221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5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9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57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592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866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 PLLW 10349 – Jez. Zbąszyńskie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1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Kod JCWP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RW600023181159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SZCW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533400" indent="-5334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914400" indent="-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295400" indent="-3810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7145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1717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533400" marR="0" lvl="0" indent="-5334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 Light" panose="020F0302020204030204" pitchFamily="34" charset="0"/>
                        <a:buNone/>
                        <a:tabLst/>
                      </a:pPr>
                      <a:r>
                        <a:rPr kumimoji="0" lang="pl-PL" altLang="pl-PL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BIO_HM, CHEM, CHEM_B, CHEM_SZ, OCH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2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Region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Warty</a:t>
                      </a:r>
                    </a:p>
                  </a:txBody>
                  <a:tcPr marL="9525" marR="9525" marT="9528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Ocena ryzyka nieosiągnięcia  celu środowiskowego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1603797A-A3A3-4B9D-A69D-C6F8F82A96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122977"/>
              </p:ext>
            </p:extLst>
          </p:nvPr>
        </p:nvGraphicFramePr>
        <p:xfrm>
          <a:off x="360362" y="3946200"/>
          <a:ext cx="11241702" cy="1531000"/>
        </p:xfrm>
        <a:graphic>
          <a:graphicData uri="http://schemas.openxmlformats.org/drawingml/2006/table">
            <a:tbl>
              <a:tblPr/>
              <a:tblGrid>
                <a:gridCol w="11241702">
                  <a:extLst>
                    <a:ext uri="{9D8B030D-6E8A-4147-A177-3AD203B41FA5}">
                      <a16:colId xmlns:a16="http://schemas.microsoft.com/office/drawing/2014/main" val="2394618067"/>
                    </a:ext>
                  </a:extLst>
                </a:gridCol>
              </a:tblGrid>
              <a:tr h="2827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pl-PL" sz="1000" b="1" dirty="0" err="1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rC</a:t>
                      </a:r>
                      <a:r>
                        <a:rPr lang="pl-PL" sz="1000" b="1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endParaRPr lang="pl-PL" sz="1000" dirty="0"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8912" marR="8912" marT="891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521691"/>
                  </a:ext>
                </a:extLst>
              </a:tr>
              <a:tr h="1248208"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Usuwanie zanieczyszczeń poprzez oczyszczenie lustra wody i brzegów z biologicznych oraz antropogenicznych zanieczyszczeń pływających i gromadzących się osadów, w szczególności po intensywnych opadach lub wezbraniach.</a:t>
                      </a:r>
                    </a:p>
                    <a:p>
                      <a:pPr marL="533400" marR="0" lvl="0" indent="-5334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Kontrola gospodarowania wodami oraz przeglądy pozwoleń wodnoprawnych</a:t>
                      </a:r>
                    </a:p>
                  </a:txBody>
                  <a:tcPr marL="8912" marR="8912" marT="891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134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526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Obraz 7">
            <a:extLst>
              <a:ext uri="{FF2B5EF4-FFF2-40B4-BE49-F238E27FC236}">
                <a16:creationId xmlns:a16="http://schemas.microsoft.com/office/drawing/2014/main" id="{DFE09F95-A08A-4231-A668-154DF0468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0" name="Obraz 9">
            <a:extLst>
              <a:ext uri="{FF2B5EF4-FFF2-40B4-BE49-F238E27FC236}">
                <a16:creationId xmlns:a16="http://schemas.microsoft.com/office/drawing/2014/main" id="{E7FE0DE3-8459-4F75-89C5-A0628F461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pole tekstowe 1">
            <a:extLst>
              <a:ext uri="{FF2B5EF4-FFF2-40B4-BE49-F238E27FC236}">
                <a16:creationId xmlns:a16="http://schemas.microsoft.com/office/drawing/2014/main" id="{34AEEF99-436B-464B-895F-6044692EF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LW – udział poszczególnych typów działań - region wodny Warty</a:t>
            </a:r>
          </a:p>
        </p:txBody>
      </p:sp>
      <p:sp>
        <p:nvSpPr>
          <p:cNvPr id="53252" name="Text Box 33">
            <a:extLst>
              <a:ext uri="{FF2B5EF4-FFF2-40B4-BE49-F238E27FC236}">
                <a16:creationId xmlns:a16="http://schemas.microsoft.com/office/drawing/2014/main" id="{619939A2-5763-44BB-B3C0-4A70C4799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2822575"/>
            <a:ext cx="1073626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znaczących – jcwp jeziorne  LW</a:t>
            </a:r>
          </a:p>
        </p:txBody>
      </p:sp>
      <p:sp>
        <p:nvSpPr>
          <p:cNvPr id="53253" name="Text Box 35">
            <a:extLst>
              <a:ext uri="{FF2B5EF4-FFF2-40B4-BE49-F238E27FC236}">
                <a16:creationId xmlns:a16="http://schemas.microsoft.com/office/drawing/2014/main" id="{9DB1EE71-5578-4AA8-9E64-6E488FE1B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regionie wodnym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Warty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105 jcwp LW opracowano 747 działań naprawczych, 527 to działania nietechniczne, 220 techniczne. Działania naprawcze nakierowane są na redukcję presji znaczących, w tym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presji skumulowanych (LWC) 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49,1 % wszystkich działań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fizykochemiczne i chemiczne (LWP)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stanowią 48,3%, zaś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hydromorfologiczne (LWHM)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2%, 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presje hydrologiczne (LWH)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0,6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% wszystkich działań. </a:t>
            </a: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E3F17635-A567-4D77-A518-6DF5C703D6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6831602"/>
              </p:ext>
            </p:extLst>
          </p:nvPr>
        </p:nvGraphicFramePr>
        <p:xfrm>
          <a:off x="3985941" y="3287185"/>
          <a:ext cx="4554416" cy="2702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A566D654-638A-401A-9544-0A25A6998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A73469B-DC52-46B5-B13C-B61EB4CB5D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pole tekstowe 1">
            <a:extLst>
              <a:ext uri="{FF2B5EF4-FFF2-40B4-BE49-F238E27FC236}">
                <a16:creationId xmlns:a16="http://schemas.microsoft.com/office/drawing/2014/main" id="{0D0B33AD-DA76-40EC-9654-14AD74C72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LW – region wodny Warty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893A0A8C-5414-4641-A551-D3E8E4AA7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51579"/>
            <a:ext cx="26479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2166389C-AF2C-401E-A94A-A38E4D72F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240" y="1313479"/>
            <a:ext cx="3136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Jednostki</a:t>
            </a:r>
            <a:r>
              <a:rPr lang="pl-PL" altLang="pl-PL" sz="1800" dirty="0">
                <a:cs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odpowiedzialne za realizację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100FC9ED-34F9-4EE3-8739-1689BBBEE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913" y="5418138"/>
            <a:ext cx="50228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Koszt realizacji działań jcwp LW– łącznie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17 034,11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tys. zł</a:t>
            </a: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FA79E730-AD88-4D3A-87C4-CA0E9181B86D}"/>
              </a:ext>
            </a:extLst>
          </p:cNvPr>
          <p:cNvSpPr/>
          <p:nvPr/>
        </p:nvSpPr>
        <p:spPr>
          <a:xfrm>
            <a:off x="5448570" y="5390057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CC7587A5-0551-4126-BA0A-8DD293106C71}"/>
              </a:ext>
            </a:extLst>
          </p:cNvPr>
          <p:cNvSpPr txBox="1"/>
          <p:nvPr/>
        </p:nvSpPr>
        <p:spPr>
          <a:xfrm>
            <a:off x="6387052" y="5034104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1F4E0E32-1B1E-4043-A534-306591FAD2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889825"/>
              </p:ext>
            </p:extLst>
          </p:nvPr>
        </p:nvGraphicFramePr>
        <p:xfrm>
          <a:off x="257175" y="1736789"/>
          <a:ext cx="4934257" cy="3366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7DA1EA93-5E00-4F50-9D80-E3A61C8453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0909519"/>
              </p:ext>
            </p:extLst>
          </p:nvPr>
        </p:nvGraphicFramePr>
        <p:xfrm>
          <a:off x="5342680" y="1957115"/>
          <a:ext cx="6592145" cy="2877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>
            <a:extLst>
              <a:ext uri="{FF2B5EF4-FFF2-40B4-BE49-F238E27FC236}">
                <a16:creationId xmlns:a16="http://schemas.microsoft.com/office/drawing/2014/main" id="{B981871C-5DA7-4270-8A04-A790E8B71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26E2DB17-90E4-4AA9-8BC2-D6955F061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96800AD7-6E7C-483A-953A-618E04FD2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9469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LW – region wodny Warty - Jezioro Zbąszyńskie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AFB936CC-CAF9-48CD-8253-55744BA50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3367088"/>
            <a:ext cx="7580312" cy="244475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podstawowe: 6 działań podstawowych, 2 techniczne i 4 nietechniczne (w tym 2 ciągłe)  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9CE5FB1-BF05-426F-BF01-C6F259CFE542}"/>
              </a:ext>
            </a:extLst>
          </p:cNvPr>
          <p:cNvGraphicFramePr>
            <a:graphicFrameLocks noGrp="1"/>
          </p:cNvGraphicFramePr>
          <p:nvPr/>
        </p:nvGraphicFramePr>
        <p:xfrm>
          <a:off x="360363" y="1254125"/>
          <a:ext cx="7580312" cy="1992313"/>
        </p:xfrm>
        <a:graphic>
          <a:graphicData uri="http://schemas.openxmlformats.org/drawingml/2006/table">
            <a:tbl>
              <a:tblPr/>
              <a:tblGrid>
                <a:gridCol w="823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3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866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 PLLW 10349 – Jez. Zbąszyńskie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18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Kod JCWP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LW10349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Silnie zmieniona część wód </a:t>
                      </a:r>
                      <a:b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(SZCW)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ctr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biologiczne zależne od </a:t>
                      </a: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hydromorfologii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biologiczne zależne od fizykochemii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fizykochemiczne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chemiczne (woda)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elementy chemiczne (biota)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elementy chemiczne (substancje zakazane)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obszary chronione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2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Dolnej Wisły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Ocena ryzyka nieosiągnięcia  celu środowiskowego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BBAB9FF-4D82-4F98-9820-0DBFC2AC661C}"/>
              </a:ext>
            </a:extLst>
          </p:cNvPr>
          <p:cNvGraphicFramePr>
            <a:graphicFrameLocks noGrp="1"/>
          </p:cNvGraphicFramePr>
          <p:nvPr/>
        </p:nvGraphicFramePr>
        <p:xfrm>
          <a:off x="360363" y="3741738"/>
          <a:ext cx="7580312" cy="24352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6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83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1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835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Działania podstawowe z grupy LWP </a:t>
                      </a: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(fizykochemiczne, chemiczne)</a:t>
                      </a:r>
                    </a:p>
                  </a:txBody>
                  <a:tcPr marL="9526" marR="9526" marT="953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30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3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3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99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LWP_02.01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przestrzegania warunków stosowania środków ochrony roślin.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Prawidłowe stosowanie środków ochrony roślin dla zapewnienia ochrony zasobów wodnych przed zanieczyszczeniem.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Kontrolą objętych będzie 188 gospodarstw rolnych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9526" marR="9526" marT="953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44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LWP_07.01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Uporządkowanie i poprawa infrastruktury związanej z gospodarką ściekową na obszarze gminy poza aglomeracjami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Realizacja działań wynikających z opracowania powstałego w ramach działania LWP_06.03, w tym m.in.: budowa/modernizacja oczyszczalni ścieków, budowa/modernizacja sieci kanalizacyjnej, programy wsparcia finansowego budowy indywidualnych systemów oczyszczania ścieków, programy wsparcia finansowego budowy i remont bezodpływowych zbiorników na ścieki.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</a:t>
                      </a:r>
                    </a:p>
                  </a:txBody>
                  <a:tcPr marL="9526" marR="9526" marT="953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43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LWP_09.01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gospodarowania wodami oraz przeglądy pozwoleń wodnoprawnych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przestrzegania warunków ustalonych w decyzjach i korzystania z wód w ramach procedury kontroli gospodarowania wodami (na podstawie art. 334 Prawa wodnego) oraz wykonanie przeglądów pozwoleń wodnoprawnych (na podstawie art. 416 Prawa wodnego).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9526" marR="9526" marT="953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6EA9BBF9-7C71-4825-8C18-A68672A1E221}"/>
              </a:ext>
            </a:extLst>
          </p:cNvPr>
          <p:cNvGraphicFramePr>
            <a:graphicFrameLocks noGrp="1"/>
          </p:cNvGraphicFramePr>
          <p:nvPr/>
        </p:nvGraphicFramePr>
        <p:xfrm>
          <a:off x="8064500" y="5672138"/>
          <a:ext cx="3328988" cy="335026"/>
        </p:xfrm>
        <a:graphic>
          <a:graphicData uri="http://schemas.openxmlformats.org/drawingml/2006/table">
            <a:tbl>
              <a:tblPr/>
              <a:tblGrid>
                <a:gridCol w="3328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Warty–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593" marB="4559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C6A7D622-A890-4FC9-8BC6-A9F457DD4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500" y="1799969"/>
            <a:ext cx="3983665" cy="362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72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7">
            <a:extLst>
              <a:ext uri="{FF2B5EF4-FFF2-40B4-BE49-F238E27FC236}">
                <a16:creationId xmlns:a16="http://schemas.microsoft.com/office/drawing/2014/main" id="{23BDCA8A-1E35-435C-8EE0-75A3621AF1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9">
            <a:extLst>
              <a:ext uri="{FF2B5EF4-FFF2-40B4-BE49-F238E27FC236}">
                <a16:creationId xmlns:a16="http://schemas.microsoft.com/office/drawing/2014/main" id="{9FCCBCCD-B4C1-4AD1-A9E6-0FF7B88843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37B42CD3-9392-44CF-BBB4-58CA4F5EFED0}"/>
              </a:ext>
            </a:extLst>
          </p:cNvPr>
          <p:cNvGraphicFramePr>
            <a:graphicFrameLocks noGrp="1"/>
          </p:cNvGraphicFramePr>
          <p:nvPr/>
        </p:nvGraphicFramePr>
        <p:xfrm>
          <a:off x="8775700" y="5940425"/>
          <a:ext cx="1862138" cy="236538"/>
        </p:xfrm>
        <a:graphic>
          <a:graphicData uri="http://schemas.openxmlformats.org/drawingml/2006/table">
            <a:tbl>
              <a:tblPr/>
              <a:tblGrid>
                <a:gridCol w="186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65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OpenStreetMap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68" marR="91468" marT="45682" marB="4568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BD4D4FC7-C432-45DF-A2B7-FD4A812BE946}"/>
              </a:ext>
            </a:extLst>
          </p:cNvPr>
          <p:cNvGraphicFramePr>
            <a:graphicFrameLocks noGrp="1"/>
          </p:cNvGraphicFramePr>
          <p:nvPr/>
        </p:nvGraphicFramePr>
        <p:xfrm>
          <a:off x="261938" y="1882775"/>
          <a:ext cx="7596187" cy="42529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29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6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58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Działania podstawowe dla obszarów chronionych</a:t>
                      </a: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072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LWC_08.01</a:t>
                      </a:r>
                    </a:p>
                  </a:txBody>
                  <a:tcPr marL="8179" marR="8179" marT="8175" marB="0" anchor="ctr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Realizacja działań wynikających z planów ochrony i planów zadań ochronnych dla obszarów chronionych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Wyłączyć z użytkowania rębnego, rębniami zupełnymi i gniazdowymi drzewostany bezpośrednio graniczące z jeziorami oraz zbiornikami przeznaczonymi do chowu i hodowli ryb, w pasie o szerokości od jednej do dwóch wysokości drzewostanu lub pozostawić cale wydzielenia leśne [gągoł, kania czarna, rybołów]. Działanie ciągle realizowane w okresie obowiązywania planu zadań ochronnych. (Obszar Natura 2000 Jeziora Pszczewskie i Dolina Obry).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</a:t>
                      </a: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980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LWP_06.03</a:t>
                      </a:r>
                    </a:p>
                  </a:txBody>
                  <a:tcPr marL="8179" marR="8179" marT="8175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Analizy techniczno-ekonomiczne gospodarowania ściekami w obszarze gminy poza aglomeracjami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Wyłączenie z użytkowania rębnego drzewostanów bezpośrednio graniczących z siedliskiem przyrodniczym 3150 w pasie o szerokości od jednej do dwóch wysokości drzewostanu lub pozostawianie całych, nieużytkowanych rębnie </a:t>
                      </a:r>
                      <a:r>
                        <a:rPr kumimoji="0" lang="pl-PL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wydzieleń</a:t>
                      </a: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 leśnych. Dopuszcza się w sytuacjach zagrażających bezpieczeństwu ludzi, wycinkę pojedynczych drzew. Pozyskane drewno, należy pozostawić w całości na powierzchni z której zostało ścięto drzewo. Działanie ciągłe realizowane w okresie obowiązywania planu zadań ochronnych, na terenie graniczącym z siedliskiem 3150 zlokalizowanym w obszarze, na gruntach stanowiących własność Skarbu Państwa w zarządzie PGL Lasy Państwowe, zgodnie z rysunkiem planu – stanowiącym załącznik nr 8 do zarządzenia. (Obszar Natura 2000 Rynna Jezior Obrzańskich)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980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LWP_08.01</a:t>
                      </a:r>
                    </a:p>
                  </a:txBody>
                  <a:tcPr marL="8179" marR="8179" marT="8175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pod kątem poprawy efektywności ograniczania dopływu zanieczyszczeń do </a:t>
                      </a:r>
                      <a:r>
                        <a:rPr kumimoji="0" lang="pl-PL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 nowo sporządzanych operatach rybackich określających zasady prowadzenia gospodarki rybackiej w obwodzie rybackim na zbiornikach wodnych stanowiących siedliska przyrodnicze 3140 i 3150, wprowadzić zapisy: 1) Wskazujące na preferowanie zarybiania zbiorników gatunkami ryb drapieżnych takich jak: szczupak, sandacz i okoń. 2) Wykluczające zarybianie zbiorników karpiem oraz gatunkami obcymi rodzimej ichtiofaunie, w tym szczególności, amurem białym i tołpygą. 3) Wykluczające stosowanie połowu przy użyciu sieci ciągnionych po dnie zbiornika. Działanie na terenie zbiorników wodnych stanowiących siedlisko przyrodnicze 3150 w granicach obszaru, zgodnie z rysunkiem planu – stanowiącym załącznik nr 8 do zarządzenia [PZO], a także zbiorniki wodne stanowiące siedlisko przyrodnicze 3140. (Obszar Natura 2000 Rynna Jezior Obrzańskich).</a:t>
                      </a:r>
                      <a:endParaRPr kumimoji="0" lang="pl-PL" sz="9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146" name="pole tekstowe 1">
            <a:extLst>
              <a:ext uri="{FF2B5EF4-FFF2-40B4-BE49-F238E27FC236}">
                <a16:creationId xmlns:a16="http://schemas.microsoft.com/office/drawing/2014/main" id="{F697A125-6F69-4CC2-B2F8-8F1ADC508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9469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LW – region wodny Warty - Jezioro Zbąszyńskie</a:t>
            </a:r>
          </a:p>
        </p:txBody>
      </p:sp>
      <p:sp>
        <p:nvSpPr>
          <p:cNvPr id="11" name="pole tekstowe 5">
            <a:extLst>
              <a:ext uri="{FF2B5EF4-FFF2-40B4-BE49-F238E27FC236}">
                <a16:creationId xmlns:a16="http://schemas.microsoft.com/office/drawing/2014/main" id="{D068DF2C-B649-4E69-8945-D3942ACE6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497013"/>
            <a:ext cx="7580313" cy="244475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podstawowe: 6 działań podstawowych, 2 techniczne i 4 nietechniczne (w tym 2 ciągłe)  </a:t>
            </a:r>
          </a:p>
        </p:txBody>
      </p:sp>
      <p:pic>
        <p:nvPicPr>
          <p:cNvPr id="5148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F2FB6A2-F00B-4636-8F59-192CF322C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700" y="868363"/>
            <a:ext cx="3373438" cy="50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7FC349A4-E6B0-4425-8E3C-0B50D2601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AD2EADB-D766-4EF9-858B-22711F586C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99F1F46E-4253-4D7E-A287-FC57EAFBE325}"/>
              </a:ext>
            </a:extLst>
          </p:cNvPr>
          <p:cNvGraphicFramePr>
            <a:graphicFrameLocks noGrp="1"/>
          </p:cNvGraphicFramePr>
          <p:nvPr/>
        </p:nvGraphicFramePr>
        <p:xfrm>
          <a:off x="261938" y="1882775"/>
          <a:ext cx="11750675" cy="4221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5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60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5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603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Działania uzupełniające</a:t>
                      </a: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002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LWP_06.03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Analizy techniczno-ekonomiczne gospodarowania ściekami w obszarze gminy poza aglomeracjami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Przygotowanie analizy techniczno-ekonomicznej gospodarowania ściekami w obszarze niezurbanizowanym na obszarze gminy w celu ograniczenia dopływu zanieczyszczeń komunalnych do wód.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Dotyczy 3 gmin: Babimost, Zbąszyń i Zbąszynek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377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LWP_08.01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pod kątem poprawy efektywności ograniczania dopływu zanieczyszczeń do </a:t>
                      </a:r>
                      <a:r>
                        <a:rPr kumimoji="0" lang="pl-PL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w celu ograniczenia emisji zanieczyszczeń do powietrza substancji będących czynnikami presji w wodzie oraz redukcji dopływu substancji priorytetowych ze zlewni do </a:t>
                      </a:r>
                      <a:r>
                        <a:rPr kumimoji="0" lang="pl-PL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obejmująca 6 Programów Ochrony Środowiska (gminnych i powiatowych).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77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LWC_01.01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Opracowanie nowego  indywidualnego programu rekultywacji jezior.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Opracowanie indywidualnego programu rekultywacji </a:t>
                      </a:r>
                      <a:r>
                        <a:rPr kumimoji="0" lang="pl-PL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, dla których potrzeba rekultywacji została wskazana w dokumentach odrębnych lub wynika z aktualnego stanu ekologicznego  </a:t>
                      </a:r>
                      <a:r>
                        <a:rPr kumimoji="0" lang="pl-PL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377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LWC_01.02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Wdrożenie nowego indywidualnego programu rekultywacji jezior.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Wdrożenie indywidualnego programu rekultywacji </a:t>
                      </a:r>
                      <a:r>
                        <a:rPr kumimoji="0" lang="pl-PL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, dla których opracowano Program rekultywacji.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</a:t>
                      </a: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377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LWC_12.01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procesów rekultywacji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i monitoring przebiegu i skuteczności działań rekultywacyjnych realizowanych w ramach działań LWC_01.(01-04) 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206" name="pole tekstowe 1">
            <a:extLst>
              <a:ext uri="{FF2B5EF4-FFF2-40B4-BE49-F238E27FC236}">
                <a16:creationId xmlns:a16="http://schemas.microsoft.com/office/drawing/2014/main" id="{6C0D1FDC-AFE5-4EF6-907F-1FA2FB076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9469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LW – region wodny Warty - Jezioro Zbąszyńskie</a:t>
            </a:r>
          </a:p>
        </p:txBody>
      </p:sp>
      <p:sp>
        <p:nvSpPr>
          <p:cNvPr id="11" name="pole tekstowe 5">
            <a:extLst>
              <a:ext uri="{FF2B5EF4-FFF2-40B4-BE49-F238E27FC236}">
                <a16:creationId xmlns:a16="http://schemas.microsoft.com/office/drawing/2014/main" id="{68538CD9-A025-4C95-BDEB-89CE5AD66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492250"/>
            <a:ext cx="11755438" cy="24923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uzupełniające: 5 działań uzupełniających, 1 techniczne i 4 nietechniczne (w tym 1 ciągłe)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2853C617-6785-40FF-9E70-29FD620EE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E09CDB0A-0AE3-4C25-9FC1-263B1116F5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F3524558-B655-41B8-AB8C-FD45C3618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89063"/>
            <a:ext cx="5087938" cy="4619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2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Działanie </a:t>
            </a:r>
            <a:r>
              <a:rPr lang="pl-PL" sz="12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LWC_01.01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- Opracowanie nowego  indywidualnego programu rekultywacji jezior.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DC9DE25-468C-493A-8A1E-25FF634756D7}"/>
              </a:ext>
            </a:extLst>
          </p:cNvPr>
          <p:cNvSpPr txBox="1"/>
          <p:nvPr/>
        </p:nvSpPr>
        <p:spPr>
          <a:xfrm>
            <a:off x="350838" y="1878013"/>
            <a:ext cx="5241925" cy="36625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fontAlgn="ctr" hangingPunct="1">
              <a:defRPr/>
            </a:pPr>
            <a:endParaRPr 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Program rekultywacji, poza działaniami technicznymi wskazanymi do wykonania/realizacji w obrębie misy jeziornej i jego strefy brzegowej powinien m.in.:</a:t>
            </a:r>
          </a:p>
          <a:p>
            <a:pPr algn="just" defTabSz="914400" eaLnBrk="1" fontAlgn="ctr" hangingPunct="1">
              <a:defRPr/>
            </a:pPr>
            <a:endParaRPr lang="pl-PL" sz="11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marL="228600" indent="-228600" algn="just" defTabSz="914400" eaLnBrk="1" fontAlgn="ctr" hangingPunct="1">
              <a:buFont typeface="+mj-lt"/>
              <a:buAutoNum type="arabicPeriod"/>
              <a:defRPr/>
            </a:pP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Uwzględniać działania niezbędne do ograniczeniu lub wyeliminowania istniejących presji w zlewni bezpośredniej jeziora;</a:t>
            </a:r>
          </a:p>
          <a:p>
            <a:pPr marL="228600" indent="-228600" algn="just" defTabSz="914400" eaLnBrk="1" fontAlgn="ctr" hangingPunct="1">
              <a:buFont typeface="+mj-lt"/>
              <a:buAutoNum type="arabicPeriod"/>
              <a:defRPr/>
            </a:pP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Uwzględniać działania ukierunkowanie na ograniczenie dopływu zanieczyszczeń z wodami Obry i innych mniejszych dopływów; </a:t>
            </a:r>
          </a:p>
          <a:p>
            <a:pPr marL="228600" indent="-228600" algn="just" defTabSz="914400" eaLnBrk="1" fontAlgn="ctr" hangingPunct="1">
              <a:buFont typeface="+mj-lt"/>
              <a:buAutoNum type="arabicPeriod"/>
              <a:defRPr/>
            </a:pP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Zawierać wytyczne do miejscowych planów zagospodarowania przestrzennego względnie studium uwarunkowań i kierunków zagospodarowania przestrzennego gmin;</a:t>
            </a:r>
          </a:p>
          <a:p>
            <a:pPr marL="228600" indent="-228600" algn="just" defTabSz="914400" eaLnBrk="1" fontAlgn="ctr" hangingPunct="1">
              <a:buFont typeface="+mj-lt"/>
              <a:buAutoNum type="arabicPeriod"/>
              <a:defRPr/>
            </a:pP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Zawierać koncepcję monitoringu przebiegu i skuteczności rekultywacji;</a:t>
            </a:r>
          </a:p>
          <a:p>
            <a:pPr marL="228600" indent="-228600" algn="just" defTabSz="914400" eaLnBrk="1" fontAlgn="ctr" hangingPunct="1">
              <a:buFont typeface="+mj-lt"/>
              <a:buAutoNum type="arabicPeriod"/>
              <a:defRPr/>
            </a:pP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Zawierać propozycje zapisów do planów ochrony/planów zadań ochronnych dla obszarów chronionych;</a:t>
            </a:r>
          </a:p>
          <a:p>
            <a:pPr marL="228600" indent="-228600" algn="just" defTabSz="914400" eaLnBrk="1" fontAlgn="ctr" hangingPunct="1">
              <a:buFont typeface="+mj-lt"/>
              <a:buAutoNum type="arabicPeriod"/>
              <a:defRPr/>
            </a:pP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Inne wskazane regulacje prawne i administracyjne (możliwe do zastosowania), gwarantujące lub zwiększające skuteczność działań rekultywacyjnych. </a:t>
            </a:r>
          </a:p>
          <a:p>
            <a:pPr algn="just" defTabSz="914400" eaLnBrk="1" fontAlgn="ctr" hangingPunct="1">
              <a:defRPr/>
            </a:pPr>
            <a:endParaRPr lang="pl-PL" sz="11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ctr" defTabSz="914400" eaLnBrk="1" fontAlgn="ctr" hangingPunct="1">
              <a:defRPr/>
            </a:pPr>
            <a:r>
              <a:rPr lang="pl-PL" sz="1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UWAGA; Przed przystąpieniem do opracowania Programu należy dokonać szczegółowej diagnozy stanu jeziora (szczegółowe badania stanu).</a:t>
            </a:r>
          </a:p>
        </p:txBody>
      </p:sp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BA559E3A-71E1-45B9-B9A6-48B89069A28E}"/>
              </a:ext>
            </a:extLst>
          </p:cNvPr>
          <p:cNvGraphicFramePr>
            <a:graphicFrameLocks noGrp="1"/>
          </p:cNvGraphicFramePr>
          <p:nvPr/>
        </p:nvGraphicFramePr>
        <p:xfrm>
          <a:off x="255588" y="5749925"/>
          <a:ext cx="5870575" cy="334963"/>
        </p:xfrm>
        <a:graphic>
          <a:graphicData uri="http://schemas.openxmlformats.org/drawingml/2006/table">
            <a:tbl>
              <a:tblPr/>
              <a:tblGrid>
                <a:gridCol w="587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</a:p>
                  </a:txBody>
                  <a:tcPr marL="91443" marR="91443" marT="45622" marB="4562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224" name="pole tekstowe 1">
            <a:extLst>
              <a:ext uri="{FF2B5EF4-FFF2-40B4-BE49-F238E27FC236}">
                <a16:creationId xmlns:a16="http://schemas.microsoft.com/office/drawing/2014/main" id="{F8378E7B-B32F-4103-843F-02B327BF9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9469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LW – region wodny Warty - Jezioro Zbąszyńskie</a:t>
            </a:r>
          </a:p>
        </p:txBody>
      </p:sp>
      <p:pic>
        <p:nvPicPr>
          <p:cNvPr id="9225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905F9EAC-D1E6-4C92-B4DE-7B252DEF5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9" y="1309740"/>
            <a:ext cx="4729161" cy="473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98E368D-489C-4EBD-B4D4-7B5512B28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9">
            <a:extLst>
              <a:ext uri="{FF2B5EF4-FFF2-40B4-BE49-F238E27FC236}">
                <a16:creationId xmlns:a16="http://schemas.microsoft.com/office/drawing/2014/main" id="{099DCE61-45E7-4C90-ADC1-FCE335FF5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348D7670-E3DB-46B5-9F6E-780B2BB9B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89063"/>
            <a:ext cx="5087938" cy="276225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2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Działanie </a:t>
            </a:r>
            <a:r>
              <a:rPr lang="pl-PL" sz="12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LWC_01.02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– Wdrożenie programu rekultywacji.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ADCA663-180F-49FC-942F-E8A4FDAF1B6B}"/>
              </a:ext>
            </a:extLst>
          </p:cNvPr>
          <p:cNvSpPr txBox="1"/>
          <p:nvPr/>
        </p:nvSpPr>
        <p:spPr>
          <a:xfrm>
            <a:off x="257175" y="1825625"/>
            <a:ext cx="6891338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II aktualizacja Programu Gospodarowania Wodami, z uwagi na złożoność zagadnień związanych </a:t>
            </a:r>
            <a:b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</a:b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z opracowaniem programów rekultywacji jezior, a także konieczność indywidualnego doboru działań dla każdej wskazanej do rekultywacji jednolitej części wód jezior, nie może i nie zawiera zestawów działań rekultywacyjnych dla poszczególnych jezior. Niemniej podstawą do wytypowania JCWP wymagających rekultywacji, obok całego szeregu analiz presji, wyników monitoringu decydujących o stanie ekologicznym JCWP elementów (biologicznych, 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hydromorfologicznych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, fizykochemicznych i chemicznych) itp., była także ocena potencjalnych możliwości technicznych zastosowania powszechnie wykorzystywanych w rekultywacji jezior metod.   </a:t>
            </a:r>
          </a:p>
        </p:txBody>
      </p:sp>
      <p:sp>
        <p:nvSpPr>
          <p:cNvPr id="11270" name="pole tekstowe 1">
            <a:extLst>
              <a:ext uri="{FF2B5EF4-FFF2-40B4-BE49-F238E27FC236}">
                <a16:creationId xmlns:a16="http://schemas.microsoft.com/office/drawing/2014/main" id="{3254FB27-2846-4652-9469-0950300BF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9469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LW – region wodny Warty - Jezioro Zbąszyńskie</a:t>
            </a:r>
          </a:p>
        </p:txBody>
      </p:sp>
      <p:pic>
        <p:nvPicPr>
          <p:cNvPr id="11271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4559FD7E-D863-4164-8A0A-3EDC5B431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169863"/>
            <a:ext cx="2947988" cy="589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DAF65997-6262-4004-BB4A-5ED952BD6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900" y="3454400"/>
            <a:ext cx="4745038" cy="261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3239D7B-5917-4F3C-AA81-8DC64AB32F09}"/>
              </a:ext>
            </a:extLst>
          </p:cNvPr>
          <p:cNvGraphicFramePr>
            <a:graphicFrameLocks noGrp="1"/>
          </p:cNvGraphicFramePr>
          <p:nvPr/>
        </p:nvGraphicFramePr>
        <p:xfrm>
          <a:off x="10664825" y="5056188"/>
          <a:ext cx="1198563" cy="1020762"/>
        </p:xfrm>
        <a:graphic>
          <a:graphicData uri="http://schemas.openxmlformats.org/drawingml/2006/table">
            <a:tbl>
              <a:tblPr/>
              <a:tblGrid>
                <a:gridCol w="1198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207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</a:p>
                  </a:txBody>
                  <a:tcPr marL="91379" marR="91379" marT="45599" marB="4559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EA0E125-2039-4961-A587-2EB1D3757222}"/>
              </a:ext>
            </a:extLst>
          </p:cNvPr>
          <p:cNvSpPr txBox="1"/>
          <p:nvPr/>
        </p:nvSpPr>
        <p:spPr>
          <a:xfrm>
            <a:off x="238125" y="3898900"/>
            <a:ext cx="3787775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fontAlgn="ctr" hangingPunct="1">
              <a:defRPr/>
            </a:pPr>
            <a:r>
              <a:rPr lang="pl-PL" sz="1200" dirty="0">
                <a:solidFill>
                  <a:srgbClr val="C00000"/>
                </a:solidFill>
                <a:latin typeface="Roboto" panose="02000000000000000000" pitchFamily="2" charset="0"/>
              </a:rPr>
              <a:t>Zamieszczone obok działania i zakres ich zastosowania należy traktować wyłącznie poglądowo.  </a:t>
            </a:r>
          </a:p>
          <a:p>
            <a:pPr algn="ctr" defTabSz="914400" eaLnBrk="1" fontAlgn="ctr" hangingPunct="1">
              <a:defRPr/>
            </a:pPr>
            <a:endParaRPr lang="pl-PL" sz="1200" dirty="0">
              <a:solidFill>
                <a:srgbClr val="C00000"/>
              </a:solidFill>
              <a:latin typeface="Roboto" panose="02000000000000000000" pitchFamily="2" charset="0"/>
            </a:endParaRPr>
          </a:p>
          <a:p>
            <a:pPr algn="ctr" defTabSz="914400" eaLnBrk="1" fontAlgn="ctr" hangingPunct="1">
              <a:defRPr/>
            </a:pPr>
            <a:endParaRPr lang="pl-PL" sz="1200" dirty="0">
              <a:solidFill>
                <a:srgbClr val="C00000"/>
              </a:solidFill>
              <a:latin typeface="Roboto" panose="02000000000000000000" pitchFamily="2" charset="0"/>
            </a:endParaRPr>
          </a:p>
          <a:p>
            <a:pPr algn="ctr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</a:rPr>
              <a:t>Opracowanie programu rekultywacji </a:t>
            </a:r>
            <a:br>
              <a:rPr lang="pl-PL" sz="12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</a:rPr>
            </a:br>
            <a:r>
              <a:rPr lang="pl-PL" sz="12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</a:rPr>
              <a:t>dla przykładowej JCWP należy połączyć</a:t>
            </a:r>
            <a:br>
              <a:rPr lang="pl-PL" sz="12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</a:rPr>
            </a:br>
            <a:r>
              <a:rPr lang="pl-PL" sz="12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</a:rPr>
              <a:t>z opracowaniem programu rekultywacji dla </a:t>
            </a:r>
            <a:br>
              <a:rPr lang="pl-PL" sz="12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</a:rPr>
            </a:br>
            <a:r>
              <a:rPr lang="pl-PL" sz="12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</a:rPr>
              <a:t>PLLW 10345 – Jezioro Grójeckie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328832" y="3355319"/>
          <a:ext cx="4395568" cy="2439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4284">
                  <a:extLst>
                    <a:ext uri="{9D8B030D-6E8A-4147-A177-3AD203B41FA5}">
                      <a16:colId xmlns:a16="http://schemas.microsoft.com/office/drawing/2014/main" val="14953669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Liczba jcwpd w regionie wodnym Warty</a:t>
                      </a:r>
                      <a:endParaRPr lang="pl-PL" sz="13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16*</a:t>
                      </a:r>
                      <a:endParaRPr lang="pl-PL" sz="13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Ocena ryzyka (liczba jcwpd)</a:t>
                      </a:r>
                      <a:endParaRPr lang="pl-PL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A4CE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niezagrożone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11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zagrożone (nr 60, 62, 70, 71, 83)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Ocena stanu (liczba jcwpd)</a:t>
                      </a:r>
                      <a:endParaRPr lang="pl-PL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A4CE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stan dobry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13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stan słaby (nr 70, 62, 83)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328832" y="1388773"/>
            <a:ext cx="474257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Wody podziemne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 związane są z następującymi piętrami wodonośnymi:</a:t>
            </a:r>
          </a:p>
          <a:p>
            <a:pPr marL="285750" indent="-285750"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neogeńsko-paleogeńskie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kredowe piętro wodonośne</a:t>
            </a:r>
          </a:p>
          <a:p>
            <a:pPr marL="285750" indent="-285750"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jurajskie piętro wodonośne</a:t>
            </a:r>
          </a:p>
          <a:p>
            <a:pPr marL="285750" indent="-285750"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triasowe piętro wodonośne</a:t>
            </a:r>
          </a:p>
          <a:p>
            <a:pPr marL="285750" indent="-285750"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dewońskie piętro wodonośne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328832" y="5839357"/>
            <a:ext cx="46060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/>
              <a:t>* </a:t>
            </a:r>
            <a:r>
              <a:rPr lang="pl-PL" sz="1050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r>
              <a:rPr lang="pl-PL" sz="1050" dirty="0">
                <a:latin typeface="Roboto" panose="02000000000000000000" pitchFamily="2" charset="0"/>
                <a:ea typeface="Roboto" panose="02000000000000000000" pitchFamily="2" charset="0"/>
              </a:rPr>
              <a:t> nr 40 i 62 zlokalizowane są na obszarze dwóch regionów  wodnych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1" name="Obraz 10" descr="Obraz zawierający mapa&#10;&#10;Opis wygenerowany automatycznie">
            <a:extLst>
              <a:ext uri="{FF2B5EF4-FFF2-40B4-BE49-F238E27FC236}">
                <a16:creationId xmlns:a16="http://schemas.microsoft.com/office/drawing/2014/main" id="{A635BED6-E0F1-4AA2-8B3B-5FFEFC7EC0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786" y="1340337"/>
            <a:ext cx="5178356" cy="470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138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13">
            <a:extLst>
              <a:ext uri="{FF2B5EF4-FFF2-40B4-BE49-F238E27FC236}">
                <a16:creationId xmlns:a16="http://schemas.microsoft.com/office/drawing/2014/main" id="{7E14B640-9168-4D83-8366-8E43894B80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942" y="3495085"/>
          <a:ext cx="4176228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337625" y="1324412"/>
          <a:ext cx="11535507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3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8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21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5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30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221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Numer jcwpd (kod UE)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Powierzchnia jcwpd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stanu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Przyczyna stanu słabego </a:t>
                      </a:r>
                      <a:b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(test klasyfikacyjny)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ryzyka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chemeClr val="l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Cel środowiskowy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 nr 70 (PLGW600070)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1 276,52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chemiczny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C.1. – ogólna ocena stanu chemicznego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chemicznie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ilościowy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nr 62 (PLGW600062)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2 290,20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I.1 – bilans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chemiczny, brak pogorszenia aktualnego stanu ilościowego (słaby stan ilościowy w zakresie bilansu wodnego)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nr 83 (PLGW600083)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2 400,66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I.1 – bilans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chemiczny, brak pogorszenia aktualnego stanu ilościowego (słaby stan ilościowy w zakresie bilansu wodnego)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Prostokąt 5">
            <a:extLst>
              <a:ext uri="{FF2B5EF4-FFF2-40B4-BE49-F238E27FC236}">
                <a16:creationId xmlns:a16="http://schemas.microsoft.com/office/drawing/2014/main" id="{6EA939DD-49E7-4C5C-9AE2-2D32113354C1}"/>
              </a:ext>
            </a:extLst>
          </p:cNvPr>
          <p:cNvSpPr/>
          <p:nvPr/>
        </p:nvSpPr>
        <p:spPr>
          <a:xfrm>
            <a:off x="193699" y="5742088"/>
            <a:ext cx="36116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Procent powierzchni regionu wodnego Warty z jcwpd </a:t>
            </a:r>
            <a:b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słabym stanie chemicznym </a:t>
            </a:r>
          </a:p>
        </p:txBody>
      </p:sp>
      <p:graphicFrame>
        <p:nvGraphicFramePr>
          <p:cNvPr id="9" name="Chart 18">
            <a:extLst>
              <a:ext uri="{FF2B5EF4-FFF2-40B4-BE49-F238E27FC236}">
                <a16:creationId xmlns:a16="http://schemas.microsoft.com/office/drawing/2014/main" id="{423F0BE8-D5AA-43CB-9C8E-3CB5877B89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56930" y="3480444"/>
          <a:ext cx="3702484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Prostokąt 10">
            <a:extLst>
              <a:ext uri="{FF2B5EF4-FFF2-40B4-BE49-F238E27FC236}">
                <a16:creationId xmlns:a16="http://schemas.microsoft.com/office/drawing/2014/main" id="{715DFBBC-76AB-4843-A2AB-7C7CA42DFF99}"/>
              </a:ext>
            </a:extLst>
          </p:cNvPr>
          <p:cNvSpPr/>
          <p:nvPr/>
        </p:nvSpPr>
        <p:spPr>
          <a:xfrm>
            <a:off x="4456930" y="5742088"/>
            <a:ext cx="35456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Procent powierzchni regionu wodnego Warty z jcwpd </a:t>
            </a:r>
            <a:b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słabym stanie ilościowym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806" y="3186332"/>
            <a:ext cx="4051582" cy="2866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0064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Obraz 7">
            <a:extLst>
              <a:ext uri="{FF2B5EF4-FFF2-40B4-BE49-F238E27FC236}">
                <a16:creationId xmlns:a16="http://schemas.microsoft.com/office/drawing/2014/main" id="{714D7605-C514-49FC-B950-9846F2B6E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2" name="Obraz 9">
            <a:extLst>
              <a:ext uri="{FF2B5EF4-FFF2-40B4-BE49-F238E27FC236}">
                <a16:creationId xmlns:a16="http://schemas.microsoft.com/office/drawing/2014/main" id="{5D2769E8-A12F-4A9E-A0B1-E9261E70A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4469ADD6-A764-4F68-845B-FE4008FB6385}"/>
              </a:ext>
            </a:extLst>
          </p:cNvPr>
          <p:cNvSpPr txBox="1"/>
          <p:nvPr/>
        </p:nvSpPr>
        <p:spPr>
          <a:xfrm>
            <a:off x="257175" y="844550"/>
            <a:ext cx="105235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6D62C61-C922-4208-AC7A-06579F33B7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9392264"/>
              </p:ext>
            </p:extLst>
          </p:nvPr>
        </p:nvGraphicFramePr>
        <p:xfrm>
          <a:off x="2933700" y="1762125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>
            <a:extLst>
              <a:ext uri="{FF2B5EF4-FFF2-40B4-BE49-F238E27FC236}">
                <a16:creationId xmlns:a16="http://schemas.microsoft.com/office/drawing/2014/main" id="{B4E963EC-47F9-414D-9745-9838C1007AAE}"/>
              </a:ext>
            </a:extLst>
          </p:cNvPr>
          <p:cNvSpPr/>
          <p:nvPr/>
        </p:nvSpPr>
        <p:spPr>
          <a:xfrm>
            <a:off x="10052050" y="1971675"/>
            <a:ext cx="1911350" cy="3105150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Utrzymanie/</a:t>
            </a:r>
          </a:p>
          <a:p>
            <a:pPr algn="ctr" eaLnBrk="0" hangingPunct="0">
              <a:defRPr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1186EB0A-5FE1-4CFA-94DD-BC13CC9A07CF}"/>
              </a:ext>
            </a:extLst>
          </p:cNvPr>
          <p:cNvSpPr/>
          <p:nvPr/>
        </p:nvSpPr>
        <p:spPr>
          <a:xfrm>
            <a:off x="257175" y="1857375"/>
            <a:ext cx="2762250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285750" indent="-285750" eaLnBrk="0" hangingPunct="0"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 eaLnBrk="0" hangingPunct="0"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 eaLnBrk="0" hangingPunct="0"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 eaLnBrk="0" hangingPunct="0"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51207" name="Obraz 8">
            <a:extLst>
              <a:ext uri="{FF2B5EF4-FFF2-40B4-BE49-F238E27FC236}">
                <a16:creationId xmlns:a16="http://schemas.microsoft.com/office/drawing/2014/main" id="{9E26B90B-2B24-45C9-A945-7EF36477C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425" y="742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7474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16" name="Wykres 15"/>
          <p:cNvGraphicFramePr>
            <a:graphicFrameLocks/>
          </p:cNvGraphicFramePr>
          <p:nvPr/>
        </p:nvGraphicFramePr>
        <p:xfrm>
          <a:off x="7736575" y="4001982"/>
          <a:ext cx="4114193" cy="2054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36CFFD4E-62F1-4D46-BFBD-80C54B94BED3}"/>
              </a:ext>
            </a:extLst>
          </p:cNvPr>
          <p:cNvGraphicFramePr>
            <a:graphicFrameLocks noGrp="1"/>
          </p:cNvGraphicFramePr>
          <p:nvPr/>
        </p:nvGraphicFramePr>
        <p:xfrm>
          <a:off x="2003425" y="1386597"/>
          <a:ext cx="8128000" cy="1697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288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działań ogółem</a:t>
                      </a:r>
                    </a:p>
                  </a:txBody>
                  <a:tcPr marT="45703" marB="45703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38</a:t>
                      </a:r>
                    </a:p>
                  </a:txBody>
                  <a:tcPr marT="45703" marB="45703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687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</a:t>
                      </a:r>
                      <a:r>
                        <a:rPr lang="pl-PL" sz="13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techniczne</a:t>
                      </a:r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nietechniczne</a:t>
                      </a:r>
                    </a:p>
                  </a:txBody>
                  <a:tcPr marT="45703" marB="4570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687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36</a:t>
                      </a:r>
                    </a:p>
                  </a:txBody>
                  <a:tcPr marT="45703" marB="4570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687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 nowe</a:t>
                      </a:r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kontynuowane</a:t>
                      </a:r>
                    </a:p>
                  </a:txBody>
                  <a:tcPr marT="45703" marB="4570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687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29</a:t>
                      </a:r>
                    </a:p>
                  </a:txBody>
                  <a:tcPr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</a:p>
                  </a:txBody>
                  <a:tcPr marT="45703" marB="4570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pole tekstowe 4">
            <a:extLst>
              <a:ext uri="{FF2B5EF4-FFF2-40B4-BE49-F238E27FC236}">
                <a16:creationId xmlns:a16="http://schemas.microsoft.com/office/drawing/2014/main" id="{11D3DFD1-A11E-4D62-A8AB-245FE7E91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896" y="3408870"/>
            <a:ext cx="1555234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Kategoria działań</a:t>
            </a:r>
          </a:p>
        </p:txBody>
      </p:sp>
      <p:sp>
        <p:nvSpPr>
          <p:cNvPr id="19" name="pole tekstowe 11">
            <a:extLst>
              <a:ext uri="{FF2B5EF4-FFF2-40B4-BE49-F238E27FC236}">
                <a16:creationId xmlns:a16="http://schemas.microsoft.com/office/drawing/2014/main" id="{3A10F6C4-DDA8-480B-A1AA-97D3DF8F7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8626" y="3408870"/>
            <a:ext cx="127310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Grupa działań</a:t>
            </a:r>
          </a:p>
        </p:txBody>
      </p:sp>
      <p:sp>
        <p:nvSpPr>
          <p:cNvPr id="20" name="pole tekstowe 12">
            <a:extLst>
              <a:ext uri="{FF2B5EF4-FFF2-40B4-BE49-F238E27FC236}">
                <a16:creationId xmlns:a16="http://schemas.microsoft.com/office/drawing/2014/main" id="{6FCBE6C9-F0C5-43D8-B212-C7885C2FC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3177" y="3394075"/>
            <a:ext cx="197842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Wpływ na rodzaj presji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469ADD6-A764-4F68-845B-FE4008FB6385}"/>
              </a:ext>
            </a:extLst>
          </p:cNvPr>
          <p:cNvSpPr txBox="1"/>
          <p:nvPr/>
        </p:nvSpPr>
        <p:spPr>
          <a:xfrm>
            <a:off x="257175" y="844550"/>
            <a:ext cx="105235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Wykres 12"/>
          <p:cNvGraphicFramePr>
            <a:graphicFrameLocks/>
          </p:cNvGraphicFramePr>
          <p:nvPr/>
        </p:nvGraphicFramePr>
        <p:xfrm>
          <a:off x="3646944" y="3954157"/>
          <a:ext cx="3744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1" name="Wykres 20"/>
          <p:cNvGraphicFramePr>
            <a:graphicFrameLocks/>
          </p:cNvGraphicFramePr>
          <p:nvPr/>
        </p:nvGraphicFramePr>
        <p:xfrm>
          <a:off x="0" y="3933211"/>
          <a:ext cx="3667125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365864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336448" y="1993476"/>
            <a:ext cx="11367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 jcwpd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374472" y="3041477"/>
            <a:ext cx="11505694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dobrowolne stosowanie działań ze "Zbioru zaleceń dobrej praktyki rolniczej”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dodatkowy przegląd udzielonych pozwoleń wodnoprawnych związanych z poborem wód podziemnych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przemyśle - 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rolnictwie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dodatku do dokumentacji hydrogeologicznej ustalającej zasoby eksploatacyjne ujęcia wód podziemnych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– 4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rozpoznanie występowania nowych zanieczyszczeń w wodach podziemnych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szkolenia z zakresu dobrowolnego stosowania "Zbioru zaleceń dobrej praktyki rolniczej", mającego na celu ochronę wód przed zanieczyszczeniem azotanami pochodzącymi ze źródeł rolniczych –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weryfikacja zasobów eksploatacyjnych ujęć wód podziemnych ustalonych na podstawie dokumentacji hydrogeologicznych wykonanych przed 2004 r. </a:t>
            </a:r>
            <a:b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- 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wsparcie działań organów administracji w zakresie ustanawiania obszarów ochronnych GZWP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wykonanie dokumentacji hydrogeologicznej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wykonanie opracowania "Analiza wpływu zagospodarowania wód z odwadniania zakładów górniczych na stan wód powierzchniowych i podziemnych„ – </a:t>
            </a:r>
            <a:r>
              <a:rPr lang="pl-PL" sz="12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 </a:t>
            </a:r>
            <a:r>
              <a:rPr lang="pl-PL" sz="1200" b="1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2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Prostokąt zaokrąglony 2">
            <a:extLst>
              <a:ext uri="{FF2B5EF4-FFF2-40B4-BE49-F238E27FC236}">
                <a16:creationId xmlns:a16="http://schemas.microsoft.com/office/drawing/2014/main" id="{82D733E5-5EC0-49A1-8FCC-76CDD8E537C7}"/>
              </a:ext>
            </a:extLst>
          </p:cNvPr>
          <p:cNvSpPr/>
          <p:nvPr/>
        </p:nvSpPr>
        <p:spPr>
          <a:xfrm>
            <a:off x="328350" y="1344468"/>
            <a:ext cx="11543718" cy="62865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Działania podstawowe</a:t>
            </a:r>
          </a:p>
        </p:txBody>
      </p:sp>
      <p:sp>
        <p:nvSpPr>
          <p:cNvPr id="12" name="Prostokąt zaokrąglony 5">
            <a:extLst>
              <a:ext uri="{FF2B5EF4-FFF2-40B4-BE49-F238E27FC236}">
                <a16:creationId xmlns:a16="http://schemas.microsoft.com/office/drawing/2014/main" id="{E46C08E4-F639-4A07-A141-949BC08389F1}"/>
              </a:ext>
            </a:extLst>
          </p:cNvPr>
          <p:cNvSpPr/>
          <p:nvPr/>
        </p:nvSpPr>
        <p:spPr>
          <a:xfrm>
            <a:off x="328350" y="2399632"/>
            <a:ext cx="11551816" cy="628650"/>
          </a:xfrm>
          <a:prstGeom prst="roundRect">
            <a:avLst/>
          </a:prstGeom>
          <a:solidFill>
            <a:srgbClr val="2F558D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l-PL" altLang="pl-PL" sz="1300" b="1">
                <a:solidFill>
                  <a:srgbClr val="FFFFFF"/>
                </a:solidFill>
                <a:latin typeface="Roboto" panose="02000000000000000000" pitchFamily="2" charset="0"/>
              </a:rPr>
              <a:t>Działania uzupełniające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469ADD6-A764-4F68-845B-FE4008FB6385}"/>
              </a:ext>
            </a:extLst>
          </p:cNvPr>
          <p:cNvSpPr txBox="1"/>
          <p:nvPr/>
        </p:nvSpPr>
        <p:spPr>
          <a:xfrm>
            <a:off x="257175" y="844550"/>
            <a:ext cx="105235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5056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Warty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57331" y="1523768"/>
            <a:ext cx="5410138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Zbiorniki Wód Podziemnych (GZWP):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13 GZWP związanych z utworami czwartorzędowymi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</a:t>
            </a:r>
            <a:r>
              <a:rPr lang="pl-PL" sz="1200" dirty="0" err="1">
                <a:latin typeface="Roboto" panose="02000000000000000000" pitchFamily="2" charset="0"/>
                <a:ea typeface="Roboto" panose="02000000000000000000" pitchFamily="2" charset="0"/>
              </a:rPr>
              <a:t>neogeńsko</a:t>
            </a: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-czwartorzędowymi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</a:t>
            </a:r>
            <a:r>
              <a:rPr lang="pl-PL" sz="1200" dirty="0" err="1">
                <a:latin typeface="Roboto" panose="02000000000000000000" pitchFamily="2" charset="0"/>
                <a:ea typeface="Roboto" panose="02000000000000000000" pitchFamily="2" charset="0"/>
              </a:rPr>
              <a:t>neogeńskimi</a:t>
            </a:r>
            <a:endParaRPr 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2 GZWP związane z utworami </a:t>
            </a:r>
            <a:r>
              <a:rPr lang="pl-PL" sz="1200" dirty="0" err="1">
                <a:latin typeface="Roboto" panose="02000000000000000000" pitchFamily="2" charset="0"/>
                <a:ea typeface="Roboto" panose="02000000000000000000" pitchFamily="2" charset="0"/>
              </a:rPr>
              <a:t>neogeńsko-paleogeńskimi</a:t>
            </a:r>
            <a:endParaRPr 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4 GZWP związane z utworami jurajskimi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4 GZWP związane z utworami kredowymi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triasowymi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dewońsko-triasowymi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57331" y="3730190"/>
            <a:ext cx="5261684" cy="216982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wydanie rozporządzenia ustanawiającego obszar ochronny zbiornika wód śródlądowych, w drodze aktu prawa miejscowego dla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nr 134 (Zbiornik Dębno), GZWP nr 326 (Zbiornik Częstochowa - E) oraz GZWP nr 401 (Niecka łódzka)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wsparcie merytoryczne w zakresie zagadnień hydrogeologicznych i hydrodynamicznych związanych z ustanawianiem obszarów ochronnych zbiorników wód śródlądowych dla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nr 134, GZWP nr 326 i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nr 401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943" y="1347544"/>
            <a:ext cx="6448462" cy="456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71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Obraz 7">
            <a:extLst>
              <a:ext uri="{FF2B5EF4-FFF2-40B4-BE49-F238E27FC236}">
                <a16:creationId xmlns:a16="http://schemas.microsoft.com/office/drawing/2014/main" id="{6CE9799A-B080-4096-9E06-887D2ABAE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4" name="Obraz 9">
            <a:extLst>
              <a:ext uri="{FF2B5EF4-FFF2-40B4-BE49-F238E27FC236}">
                <a16:creationId xmlns:a16="http://schemas.microsoft.com/office/drawing/2014/main" id="{F639EF00-CA60-42A7-BBFE-519F4A9E8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9F360E5-8505-4DF4-9D5F-6ABD3F04BAFA}"/>
              </a:ext>
            </a:extLst>
          </p:cNvPr>
          <p:cNvGraphicFramePr>
            <a:graphicFrameLocks noGrp="1"/>
          </p:cNvGraphicFramePr>
          <p:nvPr/>
        </p:nvGraphicFramePr>
        <p:xfrm>
          <a:off x="361950" y="1384714"/>
          <a:ext cx="11449050" cy="4531763"/>
        </p:xfrm>
        <a:graphic>
          <a:graphicData uri="http://schemas.openxmlformats.org/drawingml/2006/table">
            <a:tbl>
              <a:tblPr firstRow="1" bandRow="1"/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75009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(GWI)</a:t>
                      </a:r>
                      <a:endParaRPr lang="pl-PL" sz="11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ograniczenie zużycia wody w rolnictwie (ciągłe)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ograniczenie zużycia wody w przemyśle (ciągłe)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dodatkowy przegląd udzielonych pozwoleń wodnoprawnych związanych z poborem wód podziemnych (ciągłe)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opracowanie dodatku do dokumentacji hydrogeologicznej ustalającej zasoby eksploatacyjne ujęcia wód podziemnych (do 2027)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weryfikacja zasobów eksploatacyjnych ujęć wód podziemnych ustalonych na podstawie dokumentacji hydrogeologicznych wykonanych przed 2004 r. (do 2024)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wykonanie opracowania "Analiza wpływu zagospodarowania wód z odwadniania zakładów górniczych na stan wód powierzchniowych i podziemnych„ (do 2024)</a:t>
                      </a:r>
                    </a:p>
                  </a:txBody>
                  <a:tcPr marT="45716" marB="45716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27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</a:t>
                      </a: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ukierunkowane</a:t>
                      </a: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na redukcję presji chemicznej (GWC)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ustanowienie obszaru ochronnego zbiornika wód śródlądowych (GZWP) </a:t>
                      </a: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(do 2027)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wsparcie działań organów administracji w zakresie ustanawiania obszarów ochronnych GZWP </a:t>
                      </a:r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(do 2027)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16" marB="45716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i chemicznej (GWIC)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wykonanie dokumentacji hydrogeologicznej (do 2024)</a:t>
                      </a:r>
                    </a:p>
                  </a:txBody>
                  <a:tcPr marT="45716" marB="45716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003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A (GWPA)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rozpoznanie występowania nowych zanieczyszczeń w wodach podziemnych (do 2027)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dobrowolne stosowanie działań ze "Zbioru zaleceń dobrej praktyki rolniczej„ (do 2027)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szkolenia z zakresu dobrowolnego stosowania "Zbioru zaleceń dobrej praktyki rolniczej", mającego na celu ochronę wód przed zanieczyszczeniem azotanami pochodzącymi ze źródeł rolniczych (do 2024)</a:t>
                      </a:r>
                    </a:p>
                    <a:p>
                      <a:pPr algn="ctr"/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16" marB="45716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B (GWPB)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  <a:p>
                      <a:pPr algn="ctr"/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T="45716" marB="45716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4469ADD6-A764-4F68-845B-FE4008FB6385}"/>
              </a:ext>
            </a:extLst>
          </p:cNvPr>
          <p:cNvSpPr txBox="1"/>
          <p:nvPr/>
        </p:nvSpPr>
        <p:spPr>
          <a:xfrm>
            <a:off x="257175" y="844550"/>
            <a:ext cx="105235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5103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16" name="Wykres 15"/>
          <p:cNvGraphicFramePr>
            <a:graphicFrameLocks/>
          </p:cNvGraphicFramePr>
          <p:nvPr/>
        </p:nvGraphicFramePr>
        <p:xfrm>
          <a:off x="657225" y="1765497"/>
          <a:ext cx="4572000" cy="29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Wykres 16"/>
          <p:cNvGraphicFramePr>
            <a:graphicFrameLocks/>
          </p:cNvGraphicFramePr>
          <p:nvPr/>
        </p:nvGraphicFramePr>
        <p:xfrm>
          <a:off x="5722374" y="1884382"/>
          <a:ext cx="6129712" cy="2903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pole tekstowe 18">
            <a:extLst>
              <a:ext uri="{FF2B5EF4-FFF2-40B4-BE49-F238E27FC236}">
                <a16:creationId xmlns:a16="http://schemas.microsoft.com/office/drawing/2014/main" id="{29E7C011-39AD-4EFB-967F-318CACF1EB7B}"/>
              </a:ext>
            </a:extLst>
          </p:cNvPr>
          <p:cNvSpPr txBox="1"/>
          <p:nvPr/>
        </p:nvSpPr>
        <p:spPr>
          <a:xfrm>
            <a:off x="657225" y="5149428"/>
            <a:ext cx="4680000" cy="69249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– 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1 048 800 </a:t>
            </a:r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zł, w tym: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podstawowych – 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uzupełniających – 1 048 800 zł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9AD0D781-8A71-4E21-8EC9-DFC19A72D87F}"/>
              </a:ext>
            </a:extLst>
          </p:cNvPr>
          <p:cNvSpPr txBox="1"/>
          <p:nvPr/>
        </p:nvSpPr>
        <p:spPr>
          <a:xfrm>
            <a:off x="6819899" y="4949374"/>
            <a:ext cx="4680000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Źródło środków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własne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Budżet państwa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UE</a:t>
            </a:r>
          </a:p>
        </p:txBody>
      </p:sp>
      <p:sp>
        <p:nvSpPr>
          <p:cNvPr id="21" name="Strzałka w prawo 17">
            <a:extLst>
              <a:ext uri="{FF2B5EF4-FFF2-40B4-BE49-F238E27FC236}">
                <a16:creationId xmlns:a16="http://schemas.microsoft.com/office/drawing/2014/main" id="{D75943F1-8C89-42EC-BE3A-391C1A3269D7}"/>
              </a:ext>
            </a:extLst>
          </p:cNvPr>
          <p:cNvSpPr/>
          <p:nvPr/>
        </p:nvSpPr>
        <p:spPr>
          <a:xfrm>
            <a:off x="5595938" y="5376986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469ADD6-A764-4F68-845B-FE4008FB6385}"/>
              </a:ext>
            </a:extLst>
          </p:cNvPr>
          <p:cNvSpPr txBox="1"/>
          <p:nvPr/>
        </p:nvSpPr>
        <p:spPr>
          <a:xfrm>
            <a:off x="252853" y="844550"/>
            <a:ext cx="105235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804643" y="1436599"/>
            <a:ext cx="243848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6835798" y="1456358"/>
            <a:ext cx="286649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 odpowiedzialne za realizację</a:t>
            </a:r>
          </a:p>
        </p:txBody>
      </p:sp>
    </p:spTree>
    <p:extLst>
      <p:ext uri="{BB962C8B-B14F-4D97-AF65-F5344CB8AC3E}">
        <p14:creationId xmlns:p14="http://schemas.microsoft.com/office/powerpoint/2010/main" val="24078358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358726" y="1284776"/>
          <a:ext cx="11521932" cy="2081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9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50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299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9250">
                <a:tc gridSpan="5"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62 ( PLGW600062)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2 290,20 km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zagrożona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ilościowo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Porównanie wprost znanej wartości poboru i zasobów wskazuje, że pobór odwodnieniowy górnictwa znacznie przekracza zasoby, nawet jeśli cześć poboru nie powinna być brana  do obliczeń ponieważ może pochodzić z zasobów wzbudzonych. Obszar oddziaływania </a:t>
                      </a:r>
                      <a:r>
                        <a:rPr lang="pl-PL" sz="10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odwodnień</a:t>
                      </a:r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górniczych obejmuje znaczny obszar całej </a:t>
                      </a:r>
                      <a:r>
                        <a:rPr lang="pl-PL" sz="10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i jest udokumentowany lejami depresji. Wynik określono jako słaby niskiej wiarygodności i jest zgodny z wynikiem ostatniej Oceny stanu jcwpd. Stopień wykorzystania zasobów dostępnych do zagospodarowania  wynosi 125%.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Warty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(82%) i Noteci (18%)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słaby stan ilościowy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Warta od Neru do Prosny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(81 %), Górna Noteć (19%), Wisła (L) od Bzury do </a:t>
                      </a:r>
                      <a:r>
                        <a:rPr lang="pl-PL" sz="1000" baseline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Korabnika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poniżej Włocławka, (&lt;1%), Bzura (&lt;1%), Ner (&lt;1%)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81 864,76 tys. 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102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465 tys. 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pole tekstowe 8"/>
          <p:cNvSpPr txBox="1"/>
          <p:nvPr/>
        </p:nvSpPr>
        <p:spPr>
          <a:xfrm>
            <a:off x="3981988" y="3953403"/>
            <a:ext cx="7870337" cy="190052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dodatkowy przegląd udzielonych pozwoleń wodnoprawnych związanych z poborem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przemyśle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rolnictwie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dodatku do dokumentacji hydrogeologicznej ustalającej zasoby eksploatacyjne ujęcia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weryfikacja zasobów </a:t>
            </a: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eksploatacyjnych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ujęć wód podziemnych ustalonych na podstawie dokumentacji hydrogeologicznych wykonanych przed 2004 r.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wykonanie dokumentacji hydrogeologicznej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wykonanie opracowania "Analiza wpływu zagospodarowania wód z odwadniania zakładów górniczych na stan wód powierzchniowych i podziemnych"</a:t>
            </a:r>
          </a:p>
        </p:txBody>
      </p:sp>
      <p:pic>
        <p:nvPicPr>
          <p:cNvPr id="1026" name="Picture 2" descr="H:\Projekty\IIaPGW\Bazy danych i dane\JCWPd_2020\mapki z charakterystyk\lokalizacja\topo_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26" y="3760833"/>
            <a:ext cx="3193366" cy="239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4469ADD6-A764-4F68-845B-FE4008FB6385}"/>
              </a:ext>
            </a:extLst>
          </p:cNvPr>
          <p:cNvSpPr txBox="1"/>
          <p:nvPr/>
        </p:nvSpPr>
        <p:spPr>
          <a:xfrm>
            <a:off x="257175" y="844550"/>
            <a:ext cx="105235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Warty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934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Obraz 9">
            <a:extLst>
              <a:ext uri="{FF2B5EF4-FFF2-40B4-BE49-F238E27FC236}">
                <a16:creationId xmlns:a16="http://schemas.microsoft.com/office/drawing/2014/main" id="{2BE02A15-480A-4C7E-AF45-EB78B57D9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Obraz 11">
            <a:extLst>
              <a:ext uri="{FF2B5EF4-FFF2-40B4-BE49-F238E27FC236}">
                <a16:creationId xmlns:a16="http://schemas.microsoft.com/office/drawing/2014/main" id="{F18F9F58-4414-476D-A8D1-9A50CCF02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DDFE8930-336D-44D6-8533-72BFCC8AA9AB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47109" name="pole tekstowe 12">
            <a:extLst>
              <a:ext uri="{FF2B5EF4-FFF2-40B4-BE49-F238E27FC236}">
                <a16:creationId xmlns:a16="http://schemas.microsoft.com/office/drawing/2014/main" id="{4B00A9CA-342B-4FA4-A9FC-003B4451F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Dziękujemy za uwagę</a:t>
            </a:r>
          </a:p>
        </p:txBody>
      </p:sp>
      <p:sp>
        <p:nvSpPr>
          <p:cNvPr id="47110" name="pole tekstowe 4">
            <a:extLst>
              <a:ext uri="{FF2B5EF4-FFF2-40B4-BE49-F238E27FC236}">
                <a16:creationId xmlns:a16="http://schemas.microsoft.com/office/drawing/2014/main" id="{511D70FA-E8A1-42CB-8356-84D49E99F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6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6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Jóźwiak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E29BDAA1-CDB8-4733-9E3A-D2CC9096D06B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112" name="Grupa 7">
            <a:extLst>
              <a:ext uri="{FF2B5EF4-FFF2-40B4-BE49-F238E27FC236}">
                <a16:creationId xmlns:a16="http://schemas.microsoft.com/office/drawing/2014/main" id="{73718EA7-5A73-4B3E-A8B1-8D7403FC538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47113" name="Obraz 10">
              <a:extLst>
                <a:ext uri="{FF2B5EF4-FFF2-40B4-BE49-F238E27FC236}">
                  <a16:creationId xmlns:a16="http://schemas.microsoft.com/office/drawing/2014/main" id="{29DD06E3-BBCE-4947-9909-328D4727B0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4" name="Obraz 11">
              <a:extLst>
                <a:ext uri="{FF2B5EF4-FFF2-40B4-BE49-F238E27FC236}">
                  <a16:creationId xmlns:a16="http://schemas.microsoft.com/office/drawing/2014/main" id="{0F3316D7-460C-45F3-A381-B5EEAAFD75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4790</Words>
  <Application>Microsoft Office PowerPoint</Application>
  <PresentationFormat>Panoramiczny</PresentationFormat>
  <Paragraphs>521</Paragraphs>
  <Slides>36</Slides>
  <Notes>34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407</cp:revision>
  <cp:lastPrinted>2021-05-06T12:51:49Z</cp:lastPrinted>
  <dcterms:created xsi:type="dcterms:W3CDTF">2017-12-14T14:22:37Z</dcterms:created>
  <dcterms:modified xsi:type="dcterms:W3CDTF">2021-09-03T07:17:20Z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